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3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4.xml" ContentType="application/vnd.openxmlformats-officedocument.theme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26" r:id="rId1"/>
    <p:sldMasterId id="2147483840" r:id="rId2"/>
    <p:sldMasterId id="2147483855" r:id="rId3"/>
    <p:sldMasterId id="2147483869" r:id="rId4"/>
    <p:sldMasterId id="2147483883" r:id="rId5"/>
  </p:sldMasterIdLst>
  <p:notesMasterIdLst>
    <p:notesMasterId r:id="rId51"/>
  </p:notesMasterIdLst>
  <p:sldIdLst>
    <p:sldId id="1541" r:id="rId6"/>
    <p:sldId id="1561" r:id="rId7"/>
    <p:sldId id="1712" r:id="rId8"/>
    <p:sldId id="634" r:id="rId9"/>
    <p:sldId id="632" r:id="rId10"/>
    <p:sldId id="1710" r:id="rId11"/>
    <p:sldId id="1567" r:id="rId12"/>
    <p:sldId id="1711" r:id="rId13"/>
    <p:sldId id="691" r:id="rId14"/>
    <p:sldId id="409" r:id="rId15"/>
    <p:sldId id="1713" r:id="rId16"/>
    <p:sldId id="561" r:id="rId17"/>
    <p:sldId id="562" r:id="rId18"/>
    <p:sldId id="563" r:id="rId19"/>
    <p:sldId id="565" r:id="rId20"/>
    <p:sldId id="564" r:id="rId21"/>
    <p:sldId id="566" r:id="rId22"/>
    <p:sldId id="1707" r:id="rId23"/>
    <p:sldId id="1714" r:id="rId24"/>
    <p:sldId id="568" r:id="rId25"/>
    <p:sldId id="1689" r:id="rId26"/>
    <p:sldId id="569" r:id="rId27"/>
    <p:sldId id="570" r:id="rId28"/>
    <p:sldId id="571" r:id="rId29"/>
    <p:sldId id="572" r:id="rId30"/>
    <p:sldId id="573" r:id="rId31"/>
    <p:sldId id="574" r:id="rId32"/>
    <p:sldId id="575" r:id="rId33"/>
    <p:sldId id="576" r:id="rId34"/>
    <p:sldId id="577" r:id="rId35"/>
    <p:sldId id="578" r:id="rId36"/>
    <p:sldId id="579" r:id="rId37"/>
    <p:sldId id="580" r:id="rId38"/>
    <p:sldId id="581" r:id="rId39"/>
    <p:sldId id="582" r:id="rId40"/>
    <p:sldId id="583" r:id="rId41"/>
    <p:sldId id="584" r:id="rId42"/>
    <p:sldId id="585" r:id="rId43"/>
    <p:sldId id="587" r:id="rId44"/>
    <p:sldId id="588" r:id="rId45"/>
    <p:sldId id="589" r:id="rId46"/>
    <p:sldId id="1715" r:id="rId47"/>
    <p:sldId id="590" r:id="rId48"/>
    <p:sldId id="586" r:id="rId49"/>
    <p:sldId id="591" r:id="rId50"/>
  </p:sldIdLst>
  <p:sldSz cx="9144000" cy="6858000" type="screen4x3"/>
  <p:notesSz cx="7102475" cy="10233025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 baseline="-250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 baseline="-250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 baseline="-250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 baseline="-250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 baseline="-250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 baseline="-250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 baseline="-250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 baseline="-250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 baseline="-250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5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an hwt" initials="hh" lastIdx="1" clrIdx="0">
    <p:extLst>
      <p:ext uri="{19B8F6BF-5375-455C-9EA6-DF929625EA0E}">
        <p15:presenceInfo xmlns:p15="http://schemas.microsoft.com/office/powerpoint/2012/main" userId="31ad2c1f73f72afa" providerId="Windows Live"/>
      </p:ext>
    </p:extLst>
  </p:cmAuthor>
  <p:cmAuthor id="2" name="HAN" initials="H" lastIdx="3" clrIdx="1">
    <p:extLst>
      <p:ext uri="{19B8F6BF-5375-455C-9EA6-DF929625EA0E}">
        <p15:presenceInfo xmlns:p15="http://schemas.microsoft.com/office/powerpoint/2012/main" userId="HA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74BF"/>
    <a:srgbClr val="0000FF"/>
    <a:srgbClr val="FFCCFF"/>
    <a:srgbClr val="FF9900"/>
    <a:srgbClr val="FFCC66"/>
    <a:srgbClr val="333399"/>
    <a:srgbClr val="003399"/>
    <a:srgbClr val="CCFFFF"/>
    <a:srgbClr val="A6E0E0"/>
    <a:srgbClr val="CC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2701" autoAdjust="0"/>
    <p:restoredTop sz="86390" autoAdjust="0"/>
  </p:normalViewPr>
  <p:slideViewPr>
    <p:cSldViewPr>
      <p:cViewPr varScale="1">
        <p:scale>
          <a:sx n="108" d="100"/>
          <a:sy n="108" d="100"/>
        </p:scale>
        <p:origin x="1680" y="77"/>
      </p:cViewPr>
      <p:guideLst>
        <p:guide orient="horz" pos="2205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75" d="100"/>
        <a:sy n="7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65" d="100"/>
          <a:sy n="65" d="100"/>
        </p:scale>
        <p:origin x="1200" y="6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theme" Target="theme/theme1.xml"/><Relationship Id="rId7" Type="http://schemas.openxmlformats.org/officeDocument/2006/relationships/slide" Target="slides/slide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commentAuthors" Target="commentAuthor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tableStyles" Target="tableStyles.xml"/><Relationship Id="rId8" Type="http://schemas.openxmlformats.org/officeDocument/2006/relationships/slide" Target="slides/slide3.xml"/><Relationship Id="rId51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39.wmf"/><Relationship Id="rId1" Type="http://schemas.openxmlformats.org/officeDocument/2006/relationships/image" Target="../media/image38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页眉占位符 1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096" cy="5116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9057" tIns="49528" rIns="99057" bIns="49528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300">
                <a:latin typeface="Arial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2051" name="日期占位符 2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448" y="0"/>
            <a:ext cx="3079384" cy="5116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9057" tIns="49528" rIns="99057" bIns="49528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300">
                <a:latin typeface="Arial" charset="0"/>
              </a:defRPr>
            </a:lvl1pPr>
          </a:lstStyle>
          <a:p>
            <a:pPr>
              <a:defRPr/>
            </a:pPr>
            <a:fld id="{7B49EF33-1BF8-49F7-918D-11EE9F04FB28}" type="datetimeFigureOut">
              <a:rPr lang="zh-CN" altLang="en-US"/>
              <a:pPr>
                <a:defRPr/>
              </a:pPr>
              <a:t>2021/10/20</a:t>
            </a:fld>
            <a:endParaRPr lang="en-US" altLang="zh-CN"/>
          </a:p>
        </p:txBody>
      </p:sp>
      <p:sp>
        <p:nvSpPr>
          <p:cNvPr id="3076" name="幻灯片图像占位符 3"/>
          <p:cNvSpPr>
            <a:spLocks noGrp="1" noRot="1" noChangeAspect="1" noChangeArrowheads="1"/>
          </p:cNvSpPr>
          <p:nvPr>
            <p:ph type="sldImg" idx="2"/>
          </p:nvPr>
        </p:nvSpPr>
        <p:spPr bwMode="auto">
          <a:xfrm>
            <a:off x="992188" y="766763"/>
            <a:ext cx="5118100" cy="3838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2053" name="备注占位符 4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10248" y="4860687"/>
            <a:ext cx="5681980" cy="46048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9057" tIns="49528" rIns="99057" bIns="4952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2054" name="页脚占位符 5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19598"/>
            <a:ext cx="3076096" cy="5116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9057" tIns="49528" rIns="99057" bIns="49528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300">
                <a:latin typeface="Arial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2055" name="灯片编号占位符 6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448" y="9719598"/>
            <a:ext cx="3079384" cy="5116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9057" tIns="49528" rIns="99057" bIns="49528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300"/>
            </a:lvl1pPr>
          </a:lstStyle>
          <a:p>
            <a:pPr>
              <a:defRPr/>
            </a:pPr>
            <a:fld id="{36616E1B-D57C-4DD9-8C78-E9F14A888E6F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9049088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9BD6B8-9E6D-49A1-BE7C-D7662EE87E6C}" type="slidenum">
              <a:rPr lang="zh-CN" altLang="en-US" smtClean="0">
                <a:solidFill>
                  <a:prstClr val="black"/>
                </a:solidFill>
              </a:rPr>
              <a:pPr/>
              <a:t>1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48727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6616E1B-D57C-4DD9-8C78-E9F14A888E6F}" type="slidenum">
              <a:rPr lang="zh-CN" altLang="en-US" smtClean="0"/>
              <a:pPr>
                <a:defRPr/>
              </a:pPr>
              <a:t>17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997666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92188" y="766763"/>
            <a:ext cx="5118100" cy="3838575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zh-CN" dirty="0"/>
          </a:p>
        </p:txBody>
      </p:sp>
      <p:sp>
        <p:nvSpPr>
          <p:cNvPr id="410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804838" indent="-309553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238212" indent="-247642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733497" indent="-247642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228781" indent="-247642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724066" indent="-247642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3219351" indent="-247642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714636" indent="-247642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4209920" indent="-247642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pPr defTabSz="990570">
              <a:defRPr/>
            </a:pPr>
            <a:fld id="{EC530858-BF76-453D-8D3B-E94317EF6EAB}" type="slidenum">
              <a:rPr lang="zh-CN" altLang="en-US">
                <a:solidFill>
                  <a:srgbClr val="000000"/>
                </a:solidFill>
                <a:latin typeface="Calibri" panose="020F0502020204030204" pitchFamily="34" charset="0"/>
              </a:rPr>
              <a:pPr defTabSz="990570">
                <a:defRPr/>
              </a:pPr>
              <a:t>19</a:t>
            </a:fld>
            <a:endParaRPr lang="zh-CN" altLang="en-US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32458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7DE7ED3-F08B-42E1-9FA3-46A86819226E}" type="slidenum">
              <a:rPr kumimoji="0" lang="zh-CN" altLang="en-US" sz="1200" b="0" i="0" u="none" strike="noStrike" kern="1200" cap="none" spc="0" normalizeH="0" baseline="-2500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altLang="zh-CN" sz="1200" b="0" i="0" u="none" strike="noStrike" kern="1200" cap="none" spc="0" normalizeH="0" baseline="-2500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988554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 txBox="1">
            <a:spLocks noGrp="1" noChangeArrowheads="1"/>
          </p:cNvSpPr>
          <p:nvPr/>
        </p:nvSpPr>
        <p:spPr bwMode="auto">
          <a:xfrm>
            <a:off x="4024736" y="9721374"/>
            <a:ext cx="3077739" cy="5116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0523" tIns="50262" rIns="100523" bIns="50262" anchor="b"/>
          <a:lstStyle>
            <a:lvl1pPr defTabSz="928688">
              <a:defRPr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928688">
              <a:defRPr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928688">
              <a:defRPr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928688">
              <a:defRPr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928688">
              <a:defRPr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defTabSz="1006048">
              <a:defRPr/>
            </a:pPr>
            <a:fld id="{FF289A72-0E62-4665-B129-BDC6FDE61E15}" type="slidenum">
              <a:rPr lang="zh-CN" altLang="en-US" sz="1300" baseline="0">
                <a:solidFill>
                  <a:srgbClr val="000000"/>
                </a:solidFill>
                <a:latin typeface="Garamond" panose="02020404030301010803" pitchFamily="18" charset="0"/>
              </a:rPr>
              <a:pPr algn="r" defTabSz="1006048">
                <a:defRPr/>
              </a:pPr>
              <a:t>25</a:t>
            </a:fld>
            <a:endParaRPr lang="en-US" altLang="zh-CN" sz="1300" baseline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3775" y="766763"/>
            <a:ext cx="5119688" cy="3840162"/>
          </a:xfrm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6997" y="4860687"/>
            <a:ext cx="5208482" cy="4604861"/>
          </a:xfrm>
          <a:noFill/>
        </p:spPr>
        <p:txBody>
          <a:bodyPr lIns="100523" tIns="50262" rIns="100523" bIns="50262" anchor="t"/>
          <a:lstStyle/>
          <a:p>
            <a:pPr eaLnBrk="1" hangingPunct="1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962232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/>
          <p:cNvSpPr txBox="1">
            <a:spLocks noGrp="1" noChangeArrowheads="1"/>
          </p:cNvSpPr>
          <p:nvPr/>
        </p:nvSpPr>
        <p:spPr bwMode="auto">
          <a:xfrm>
            <a:off x="4024736" y="9721374"/>
            <a:ext cx="3077739" cy="5116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0523" tIns="50262" rIns="100523" bIns="50262" anchor="b"/>
          <a:lstStyle>
            <a:lvl1pPr defTabSz="928688">
              <a:defRPr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928688">
              <a:defRPr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928688">
              <a:defRPr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928688">
              <a:defRPr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928688">
              <a:defRPr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defTabSz="1006048">
              <a:defRPr/>
            </a:pPr>
            <a:fld id="{512F977D-5B08-4AD4-9E32-084B4A57EE0B}" type="slidenum">
              <a:rPr lang="zh-CN" altLang="en-US" sz="1300" baseline="0">
                <a:solidFill>
                  <a:srgbClr val="000000"/>
                </a:solidFill>
                <a:latin typeface="Garamond" panose="02020404030301010803" pitchFamily="18" charset="0"/>
              </a:rPr>
              <a:pPr algn="r" defTabSz="1006048">
                <a:defRPr/>
              </a:pPr>
              <a:t>27</a:t>
            </a:fld>
            <a:endParaRPr lang="en-US" altLang="zh-CN" sz="1300" baseline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337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3775" y="766763"/>
            <a:ext cx="5119688" cy="3840162"/>
          </a:xfrm>
        </p:spPr>
      </p:sp>
      <p:sp>
        <p:nvSpPr>
          <p:cNvPr id="337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6997" y="4860687"/>
            <a:ext cx="5208482" cy="4604861"/>
          </a:xfrm>
          <a:noFill/>
        </p:spPr>
        <p:txBody>
          <a:bodyPr lIns="100523" tIns="50262" rIns="100523" bIns="50262" anchor="t"/>
          <a:lstStyle/>
          <a:p>
            <a:pPr eaLnBrk="1" hangingPunct="1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55661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6616E1B-D57C-4DD9-8C78-E9F14A888E6F}" type="slidenum">
              <a:rPr lang="zh-CN" altLang="en-US" smtClean="0"/>
              <a:pPr>
                <a:defRPr/>
              </a:pPr>
              <a:t>32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748872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6616E1B-D57C-4DD9-8C78-E9F14A888E6F}" type="slidenum">
              <a:rPr lang="zh-CN" altLang="en-US" smtClean="0"/>
              <a:pPr>
                <a:defRPr/>
              </a:pPr>
              <a:t>36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6730999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 txBox="1">
            <a:spLocks noGrp="1" noChangeArrowheads="1"/>
          </p:cNvSpPr>
          <p:nvPr/>
        </p:nvSpPr>
        <p:spPr bwMode="auto">
          <a:xfrm>
            <a:off x="4024736" y="9721374"/>
            <a:ext cx="3077739" cy="5116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0523" tIns="50262" rIns="100523" bIns="50262" anchor="b"/>
          <a:lstStyle>
            <a:lvl1pPr defTabSz="928688">
              <a:defRPr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928688">
              <a:defRPr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928688">
              <a:defRPr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928688">
              <a:defRPr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928688">
              <a:defRPr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defTabSz="1006048">
              <a:defRPr/>
            </a:pPr>
            <a:fld id="{D5CFF696-BF74-42A9-B8D7-127332A604D7}" type="slidenum">
              <a:rPr lang="zh-CN" altLang="en-US" sz="1300" baseline="0">
                <a:solidFill>
                  <a:srgbClr val="000000"/>
                </a:solidFill>
                <a:latin typeface="Garamond" panose="02020404030301010803" pitchFamily="18" charset="0"/>
              </a:rPr>
              <a:pPr algn="r" defTabSz="1006048">
                <a:defRPr/>
              </a:pPr>
              <a:t>38</a:t>
            </a:fld>
            <a:endParaRPr lang="en-US" altLang="zh-CN" sz="1300" baseline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46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3775" y="766763"/>
            <a:ext cx="5119688" cy="3840162"/>
          </a:xfrm>
        </p:spPr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6997" y="4860687"/>
            <a:ext cx="5208482" cy="4604861"/>
          </a:xfrm>
          <a:noFill/>
        </p:spPr>
        <p:txBody>
          <a:bodyPr lIns="100523" tIns="50262" rIns="100523" bIns="50262" anchor="t"/>
          <a:lstStyle/>
          <a:p>
            <a:pPr eaLnBrk="1" hangingPunct="1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51481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6616E1B-D57C-4DD9-8C78-E9F14A888E6F}" type="slidenum">
              <a:rPr lang="zh-CN" altLang="en-US" smtClean="0"/>
              <a:pPr>
                <a:defRPr/>
              </a:pPr>
              <a:t>39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6096022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92188" y="766763"/>
            <a:ext cx="5118100" cy="3838575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zh-CN" dirty="0"/>
          </a:p>
        </p:txBody>
      </p:sp>
      <p:sp>
        <p:nvSpPr>
          <p:cNvPr id="410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804838" indent="-309553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238212" indent="-247642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733497" indent="-247642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228781" indent="-247642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724066" indent="-247642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3219351" indent="-247642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714636" indent="-247642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4209920" indent="-247642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pPr defTabSz="990570">
              <a:defRPr/>
            </a:pPr>
            <a:fld id="{EC530858-BF76-453D-8D3B-E94317EF6EAB}" type="slidenum">
              <a:rPr lang="zh-CN" altLang="en-US">
                <a:solidFill>
                  <a:srgbClr val="000000"/>
                </a:solidFill>
                <a:latin typeface="Calibri" panose="020F0502020204030204" pitchFamily="34" charset="0"/>
              </a:rPr>
              <a:pPr defTabSz="990570">
                <a:defRPr/>
              </a:pPr>
              <a:t>42</a:t>
            </a:fld>
            <a:endParaRPr lang="zh-CN" altLang="en-US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06105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92188" y="766763"/>
            <a:ext cx="5118100" cy="3838575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zh-CN" dirty="0"/>
          </a:p>
        </p:txBody>
      </p:sp>
      <p:sp>
        <p:nvSpPr>
          <p:cNvPr id="410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804838" indent="-309553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238212" indent="-247642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733497" indent="-247642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228781" indent="-247642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724066" indent="-247642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3219351" indent="-247642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714636" indent="-247642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4209920" indent="-247642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pPr defTabSz="990570">
              <a:defRPr/>
            </a:pPr>
            <a:fld id="{EC530858-BF76-453D-8D3B-E94317EF6EAB}" type="slidenum">
              <a:rPr lang="zh-CN" altLang="en-US">
                <a:solidFill>
                  <a:srgbClr val="000000"/>
                </a:solidFill>
                <a:latin typeface="Calibri" panose="020F0502020204030204" pitchFamily="34" charset="0"/>
              </a:rPr>
              <a:pPr defTabSz="990570">
                <a:defRPr/>
              </a:pPr>
              <a:t>2</a:t>
            </a:fld>
            <a:endParaRPr lang="zh-CN" altLang="en-US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28264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92188" y="766763"/>
            <a:ext cx="5118100" cy="3838575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zh-CN" dirty="0"/>
          </a:p>
        </p:txBody>
      </p:sp>
      <p:sp>
        <p:nvSpPr>
          <p:cNvPr id="410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804838" indent="-309553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238212" indent="-247642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733497" indent="-247642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228781" indent="-247642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724066" indent="-247642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3219351" indent="-247642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714636" indent="-247642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4209920" indent="-247642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pPr defTabSz="990570">
              <a:defRPr/>
            </a:pPr>
            <a:fld id="{EC530858-BF76-453D-8D3B-E94317EF6EAB}" type="slidenum">
              <a:rPr lang="zh-CN" altLang="en-US">
                <a:solidFill>
                  <a:srgbClr val="000000"/>
                </a:solidFill>
                <a:latin typeface="Calibri" panose="020F0502020204030204" pitchFamily="34" charset="0"/>
              </a:rPr>
              <a:pPr defTabSz="990570">
                <a:defRPr/>
              </a:pPr>
              <a:t>3</a:t>
            </a:fld>
            <a:endParaRPr lang="zh-CN" altLang="en-US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36459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6616E1B-D57C-4DD9-8C78-E9F14A888E6F}" type="slidenum">
              <a:rPr lang="zh-CN" altLang="en-US" smtClean="0"/>
              <a:pPr>
                <a:defRPr/>
              </a:pPr>
              <a:t>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695870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6616E1B-D57C-4DD9-8C78-E9F14A888E6F}" type="slidenum">
              <a:rPr lang="zh-CN" altLang="en-US" smtClean="0"/>
              <a:pPr>
                <a:defRPr/>
              </a:pPr>
              <a:t>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737975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/>
          <p:cNvSpPr txBox="1">
            <a:spLocks noGrp="1" noChangeArrowheads="1"/>
          </p:cNvSpPr>
          <p:nvPr/>
        </p:nvSpPr>
        <p:spPr bwMode="auto">
          <a:xfrm>
            <a:off x="4041177" y="9753352"/>
            <a:ext cx="3084316" cy="45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9039" tIns="0" rIns="19039" bIns="0" anchor="b"/>
          <a:lstStyle>
            <a:lvl1pPr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r" defTabSz="1028404">
              <a:spcBef>
                <a:spcPct val="0"/>
              </a:spcBef>
              <a:defRPr/>
            </a:pPr>
            <a:fld id="{C4CB971D-3A3F-46C5-BE2B-C25B76BCD076}" type="slidenum">
              <a:rPr lang="en-US" altLang="zh-CN" sz="1000" i="1" baseline="0">
                <a:solidFill>
                  <a:srgbClr val="000000"/>
                </a:solidFill>
                <a:latin typeface="Times New Roman" panose="02020603050405020304" pitchFamily="18" charset="0"/>
              </a:rPr>
              <a:pPr algn="r" defTabSz="1028404">
                <a:spcBef>
                  <a:spcPct val="0"/>
                </a:spcBef>
                <a:defRPr/>
              </a:pPr>
              <a:t>10</a:t>
            </a:fld>
            <a:endParaRPr lang="en-US" altLang="zh-CN" sz="1000" i="1" baseline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757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81113" y="984250"/>
            <a:ext cx="4540250" cy="3405188"/>
          </a:xfrm>
        </p:spPr>
      </p:sp>
      <p:sp>
        <p:nvSpPr>
          <p:cNvPr id="757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6997" y="4858912"/>
            <a:ext cx="5208482" cy="460663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3129" tIns="50771" rIns="103129" bIns="50771" anchor="t"/>
          <a:lstStyle/>
          <a:p>
            <a:endParaRPr lang="zh-CN" altLang="zh-CN" i="1"/>
          </a:p>
        </p:txBody>
      </p:sp>
    </p:spTree>
    <p:extLst>
      <p:ext uri="{BB962C8B-B14F-4D97-AF65-F5344CB8AC3E}">
        <p14:creationId xmlns:p14="http://schemas.microsoft.com/office/powerpoint/2010/main" val="42521689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92188" y="766763"/>
            <a:ext cx="5118100" cy="3838575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zh-CN" dirty="0"/>
          </a:p>
        </p:txBody>
      </p:sp>
      <p:sp>
        <p:nvSpPr>
          <p:cNvPr id="410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804838" indent="-309553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238212" indent="-247642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733497" indent="-247642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228781" indent="-247642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724066" indent="-247642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3219351" indent="-247642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714636" indent="-247642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4209920" indent="-247642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pPr defTabSz="990570">
              <a:defRPr/>
            </a:pPr>
            <a:fld id="{EC530858-BF76-453D-8D3B-E94317EF6EAB}" type="slidenum">
              <a:rPr lang="zh-CN" altLang="en-US">
                <a:solidFill>
                  <a:srgbClr val="000000"/>
                </a:solidFill>
                <a:latin typeface="Calibri" panose="020F0502020204030204" pitchFamily="34" charset="0"/>
              </a:rPr>
              <a:pPr defTabSz="990570">
                <a:defRPr/>
              </a:pPr>
              <a:t>11</a:t>
            </a:fld>
            <a:endParaRPr lang="zh-CN" altLang="en-US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37576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6616E1B-D57C-4DD9-8C78-E9F14A888E6F}" type="slidenum">
              <a:rPr lang="zh-CN" altLang="en-US" smtClean="0"/>
              <a:pPr>
                <a:defRPr/>
              </a:pPr>
              <a:t>15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891713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593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530049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CB035-BD05-4744-9343-3884CB81EC3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13E52-98D4-4D56-ABFC-FE1EB888D54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44824"/>
            <a:ext cx="9144000" cy="288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2358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080000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CB035-BD05-4744-9343-3884CB81EC3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13E52-98D4-4D56-ABFC-FE1EB888D54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23217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CB035-BD05-4744-9343-3884CB81EC3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13E52-98D4-4D56-ABFC-FE1EB888D54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12694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0"/>
          <p:cNvSpPr>
            <a:spLocks noGrp="1" noChangeArrowheads="1"/>
          </p:cNvSpPr>
          <p:nvPr>
            <p:ph type="dt" sz="half" idx="10"/>
          </p:nvPr>
        </p:nvSpPr>
        <p:spPr>
          <a:xfrm>
            <a:off x="6848546" y="6462758"/>
            <a:ext cx="2133600" cy="365125"/>
          </a:xfrm>
          <a:ln/>
        </p:spPr>
        <p:txBody>
          <a:bodyPr/>
          <a:lstStyle>
            <a:lvl1pPr algn="r">
              <a:defRPr/>
            </a:lvl1pPr>
          </a:lstStyle>
          <a:p>
            <a:pPr>
              <a:defRPr/>
            </a:pPr>
            <a:r>
              <a:rPr lang="de-DE" altLang="zh-CN">
                <a:solidFill>
                  <a:prstClr val="black">
                    <a:tint val="75000"/>
                  </a:prstClr>
                </a:solidFill>
              </a:rPr>
              <a:t>Page </a:t>
            </a:r>
            <a:fld id="{E6AC41E2-6E75-4510-A384-33CD3C7209CD}" type="slidenum">
              <a:rPr lang="de-DE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GB" altLang="zh-C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ectangle 11"/>
          <p:cNvSpPr>
            <a:spLocks noChangeArrowheads="1"/>
          </p:cNvSpPr>
          <p:nvPr userDrawn="1"/>
        </p:nvSpPr>
        <p:spPr bwMode="auto">
          <a:xfrm>
            <a:off x="304800" y="76200"/>
            <a:ext cx="5410200" cy="914400"/>
          </a:xfrm>
          <a:prstGeom prst="rect">
            <a:avLst/>
          </a:prstGeom>
          <a:noFill/>
          <a:ln>
            <a:noFill/>
          </a:ln>
          <a:effectLst/>
        </p:spPr>
        <p:txBody>
          <a:bodyPr anchor="ctr"/>
          <a:lstStyle>
            <a:lvl1pPr>
              <a:spcBef>
                <a:spcPct val="0"/>
              </a:spcBef>
              <a:defRPr sz="2800" b="1">
                <a:solidFill>
                  <a:srgbClr val="003399"/>
                </a:solidFill>
                <a:latin typeface="Arial" pitchFamily="34" charset="0"/>
                <a:ea typeface="黑体" pitchFamily="2" charset="-122"/>
              </a:defRPr>
            </a:lvl1pPr>
            <a:lvl2pPr>
              <a:spcBef>
                <a:spcPct val="0"/>
              </a:spcBef>
              <a:defRPr sz="2800" b="1">
                <a:solidFill>
                  <a:srgbClr val="003399"/>
                </a:solidFill>
                <a:latin typeface="Arial" pitchFamily="34" charset="0"/>
                <a:ea typeface="黑体" pitchFamily="2" charset="-122"/>
              </a:defRPr>
            </a:lvl2pPr>
            <a:lvl3pPr>
              <a:spcBef>
                <a:spcPct val="0"/>
              </a:spcBef>
              <a:defRPr sz="2800" b="1">
                <a:solidFill>
                  <a:srgbClr val="003399"/>
                </a:solidFill>
                <a:latin typeface="Arial" pitchFamily="34" charset="0"/>
                <a:ea typeface="黑体" pitchFamily="2" charset="-122"/>
              </a:defRPr>
            </a:lvl3pPr>
            <a:lvl4pPr>
              <a:spcBef>
                <a:spcPct val="0"/>
              </a:spcBef>
              <a:defRPr sz="2800" b="1">
                <a:solidFill>
                  <a:srgbClr val="003399"/>
                </a:solidFill>
                <a:latin typeface="Arial" pitchFamily="34" charset="0"/>
                <a:ea typeface="黑体" pitchFamily="2" charset="-122"/>
              </a:defRPr>
            </a:lvl4pPr>
            <a:lvl5pPr>
              <a:spcBef>
                <a:spcPct val="0"/>
              </a:spcBef>
              <a:defRPr sz="2800" b="1">
                <a:solidFill>
                  <a:srgbClr val="003399"/>
                </a:solidFill>
                <a:latin typeface="Arial" pitchFamily="34" charset="0"/>
                <a:ea typeface="黑体" pitchFamily="2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3399"/>
                </a:solidFill>
                <a:latin typeface="Arial" pitchFamily="34" charset="0"/>
                <a:ea typeface="黑体" pitchFamily="2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3399"/>
                </a:solidFill>
                <a:latin typeface="Arial" pitchFamily="34" charset="0"/>
                <a:ea typeface="黑体" pitchFamily="2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3399"/>
                </a:solidFill>
                <a:latin typeface="Arial" pitchFamily="34" charset="0"/>
                <a:ea typeface="黑体" pitchFamily="2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3399"/>
                </a:solidFill>
                <a:latin typeface="Arial" pitchFamily="34" charset="0"/>
                <a:ea typeface="黑体" pitchFamily="2" charset="-122"/>
              </a:defRPr>
            </a:lvl9pPr>
          </a:lstStyle>
          <a:p>
            <a:pPr eaLnBrk="1" fontAlgn="auto" hangingPunct="1">
              <a:spcAft>
                <a:spcPts val="0"/>
              </a:spcAft>
              <a:defRPr/>
            </a:pPr>
            <a:endParaRPr lang="zh-CN" altLang="en-US" sz="2100" baseline="0"/>
          </a:p>
        </p:txBody>
      </p:sp>
      <p:sp>
        <p:nvSpPr>
          <p:cNvPr id="9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107504" y="1206758"/>
            <a:ext cx="8874642" cy="5256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14313" indent="-214313" algn="just">
              <a:buFont typeface="Wingdings" panose="05000000000000000000" pitchFamily="2" charset="2"/>
              <a:buChar char="n"/>
              <a:defRPr sz="18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557213" indent="-214313" algn="just">
              <a:buFont typeface="Wingdings" panose="05000000000000000000" pitchFamily="2" charset="2"/>
              <a:buChar char="l"/>
              <a:defRPr sz="1800" b="1">
                <a:latin typeface="楷体" panose="02010609060101010101" pitchFamily="49" charset="-122"/>
                <a:ea typeface="楷体" panose="02010609060101010101" pitchFamily="49" charset="-122"/>
              </a:defRPr>
            </a:lvl2pPr>
            <a:lvl3pPr marL="900113" indent="-214313" algn="just">
              <a:buFont typeface="Wingdings" panose="05000000000000000000" pitchFamily="2" charset="2"/>
              <a:buChar char="p"/>
              <a:defRPr sz="1500" b="1">
                <a:latin typeface="仿宋" panose="02010609060101010101" pitchFamily="49" charset="-122"/>
                <a:ea typeface="仿宋" panose="02010609060101010101" pitchFamily="49" charset="-122"/>
              </a:defRPr>
            </a:lvl3pPr>
            <a:lvl4pPr marL="1243013" indent="-214313" algn="just">
              <a:buSzPct val="70000"/>
              <a:buFontTx/>
              <a:buChar char="○"/>
              <a:defRPr sz="1350" b="1"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1371600" indent="0">
              <a:buFont typeface="Arial" panose="020B0604020202020204" pitchFamily="34" charset="0"/>
              <a:buNone/>
              <a:defRPr sz="1200" b="1">
                <a:latin typeface="黑体" panose="02010609060101010101" pitchFamily="49" charset="-122"/>
                <a:ea typeface="黑体" panose="02010609060101010101" pitchFamily="49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C968D65C-4573-401C-9DCC-EB292F32844A}"/>
              </a:ext>
            </a:extLst>
          </p:cNvPr>
          <p:cNvGrpSpPr/>
          <p:nvPr userDrawn="1"/>
        </p:nvGrpSpPr>
        <p:grpSpPr>
          <a:xfrm>
            <a:off x="0" y="9098"/>
            <a:ext cx="9136612" cy="1008001"/>
            <a:chOff x="0" y="9097"/>
            <a:chExt cx="12182149" cy="1008001"/>
          </a:xfrm>
        </p:grpSpPr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F90630A7-1272-4641-BDC6-F897162C472C}"/>
                </a:ext>
              </a:extLst>
            </p:cNvPr>
            <p:cNvPicPr preferRelativeResize="0">
              <a:picLocks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832304" y="9097"/>
              <a:ext cx="3349845" cy="1008000"/>
            </a:xfrm>
            <a:prstGeom prst="rect">
              <a:avLst/>
            </a:prstGeom>
          </p:spPr>
        </p:pic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52C42815-95D7-48D7-ABCE-A43E2E82FE4B}"/>
                </a:ext>
              </a:extLst>
            </p:cNvPr>
            <p:cNvPicPr preferRelativeResize="0">
              <a:picLocks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0" y="9098"/>
              <a:ext cx="8832304" cy="1008000"/>
            </a:xfrm>
            <a:prstGeom prst="rect">
              <a:avLst/>
            </a:prstGeom>
          </p:spPr>
        </p:pic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E011B50A-73C6-431B-97B4-062DCE2CFC3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07952" y="148311"/>
            <a:ext cx="8928100" cy="760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>
              <a:defRPr sz="21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11" name="Line 8">
            <a:extLst>
              <a:ext uri="{FF2B5EF4-FFF2-40B4-BE49-F238E27FC236}">
                <a16:creationId xmlns:a16="http://schemas.microsoft.com/office/drawing/2014/main" id="{97963D1D-3856-487F-B351-C10C3F480FBE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0" y="980730"/>
            <a:ext cx="9144000" cy="1"/>
          </a:xfrm>
          <a:prstGeom prst="line">
            <a:avLst/>
          </a:prstGeom>
          <a:noFill/>
          <a:ln w="47625" cmpd="thinThick">
            <a:solidFill>
              <a:schemeClr val="bg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 sz="1350" baseline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11010132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E8FBBF7-0857-4E0C-8BA6-6E15C623885C}" type="datetime1">
              <a:rPr lang="zh-CN" altLang="en-US"/>
              <a:pPr>
                <a:defRPr/>
              </a:pPr>
              <a:t>2021/10/20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Lecture 1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9C0A3BD-B17F-41BC-AD2B-B1F4D871CDA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092608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AF88401-22E9-4153-B0F5-3C3505E5B3D2}" type="datetime1">
              <a:rPr lang="zh-CN" altLang="en-US"/>
              <a:pPr>
                <a:defRPr/>
              </a:pPr>
              <a:t>2021/10/20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Lecture 1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83AA37B-31F2-46EE-90A4-68D9AA6A438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6209522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31CAC6C-B0AD-4F0E-9446-33370F30D5FC}" type="datetime1">
              <a:rPr lang="zh-CN" altLang="en-US"/>
              <a:pPr>
                <a:defRPr/>
              </a:pPr>
              <a:t>2021/10/20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Lecture 1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40A47DD-4F3B-4B0E-A7D4-817BFF4C49E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085926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79388" y="981075"/>
            <a:ext cx="4343400" cy="54816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75188" y="981075"/>
            <a:ext cx="4343400" cy="54816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B983934-C491-42A4-BFD4-814AB71EDDF7}" type="datetime1">
              <a:rPr lang="zh-CN" altLang="en-US"/>
              <a:pPr>
                <a:defRPr/>
              </a:pPr>
              <a:t>2021/10/20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Lecture 1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0D012B7-EEC4-4D8F-A0AE-0D024276F35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99777" y="71438"/>
            <a:ext cx="1247775" cy="81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23452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729AC0E-F239-4395-A14B-CA68D9010451}" type="datetime1">
              <a:rPr lang="zh-CN" altLang="en-US"/>
              <a:pPr>
                <a:defRPr/>
              </a:pPr>
              <a:t>2021/10/20</a:t>
            </a:fld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Lecture 1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BEE5A60-ACBF-4E9D-8250-BA2475CAEA5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7134248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BF7D333-2B55-4460-872C-65971AEBE282}" type="datetime1">
              <a:rPr lang="zh-CN" altLang="en-US"/>
              <a:pPr>
                <a:defRPr/>
              </a:pPr>
              <a:t>2021/10/20</a:t>
            </a:fld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Lecture 1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3C155E1-15C7-4BC0-8F47-E13BA6600D3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99777" y="71438"/>
            <a:ext cx="1247775" cy="81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32054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C9A0602-4C1E-4AA8-8FA1-77F1FDCED5FC}" type="datetime1">
              <a:rPr lang="zh-CN" altLang="en-US"/>
              <a:pPr>
                <a:defRPr/>
              </a:pPr>
              <a:t>2021/10/20</a:t>
            </a:fld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Lecture 1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0FBD95A-F8D2-4488-8611-E7B836139D3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915911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0"/>
            <a:ext cx="8147248" cy="1080000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CB035-BD05-4744-9343-3884CB81EC3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13E52-98D4-4D56-ABFC-FE1EB888D54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827381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0ACA26-EDE1-4762-BE66-94A7EAAFB3D1}" type="datetime1">
              <a:rPr lang="zh-CN" altLang="en-US"/>
              <a:pPr>
                <a:defRPr/>
              </a:pPr>
              <a:t>2021/10/20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Lecture 1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6E461BE-3140-4BB3-A330-A3E92F9AD8B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5306127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4C41047-FBFB-4E30-BFC4-5930808DCF04}" type="datetime1">
              <a:rPr lang="zh-CN" altLang="en-US"/>
              <a:pPr>
                <a:defRPr/>
              </a:pPr>
              <a:t>2021/10/20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Lecture 1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2BCEF3C-935F-45BB-9C47-4C73976C44B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7487146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A53EDD8-01BB-47F8-8E6D-2645728DF3F1}" type="datetime1">
              <a:rPr lang="zh-CN" altLang="en-US"/>
              <a:pPr>
                <a:defRPr/>
              </a:pPr>
              <a:t>2021/10/20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Lecture 1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AEF2E81-A0D5-41DE-88A7-2A2FFF4DBF7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918809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808788" y="71438"/>
            <a:ext cx="2209800" cy="639127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79388" y="71438"/>
            <a:ext cx="6477000" cy="639127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A7B442F-28AC-43F0-93B7-FE355784DBDB}" type="datetime1">
              <a:rPr lang="zh-CN" altLang="en-US"/>
              <a:pPr>
                <a:defRPr/>
              </a:pPr>
              <a:t>2021/10/20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Lecture 1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DB735D7-0ECB-4EE2-86E4-B3A13F216CB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2375558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388" y="71438"/>
            <a:ext cx="8839200" cy="76517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179388" y="981075"/>
            <a:ext cx="4343400" cy="54816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75188" y="981075"/>
            <a:ext cx="4343400" cy="54816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707A132-778D-41EB-A2E6-EEFB736A1018}" type="datetime1">
              <a:rPr lang="zh-CN" altLang="en-US"/>
              <a:pPr>
                <a:defRPr/>
              </a:pPr>
              <a:t>2021/10/20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Lecture 1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4D7858A-8586-41E6-A722-1234A2DFF6F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2018545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Media">
  <p:cSld name="标题，文本与媒体剪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388" y="71438"/>
            <a:ext cx="8839200" cy="76517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179388" y="981075"/>
            <a:ext cx="4343400" cy="54816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媒体占位符 3"/>
          <p:cNvSpPr>
            <a:spLocks noGrp="1"/>
          </p:cNvSpPr>
          <p:nvPr>
            <p:ph type="media" sz="half" idx="2"/>
          </p:nvPr>
        </p:nvSpPr>
        <p:spPr>
          <a:xfrm>
            <a:off x="4675188" y="981075"/>
            <a:ext cx="4343400" cy="5481638"/>
          </a:xfrm>
        </p:spPr>
        <p:txBody>
          <a:bodyPr/>
          <a:lstStyle/>
          <a:p>
            <a:pPr lvl="0"/>
            <a:endParaRPr lang="zh-CN" altLang="en-US" noProof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7231F3B-A2F8-4113-834F-56F24FCF9D06}" type="datetime1">
              <a:rPr lang="zh-CN" altLang="en-US"/>
              <a:pPr>
                <a:defRPr/>
              </a:pPr>
              <a:t>2021/10/20</a:t>
            </a:fld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97D84E9-E236-4B4B-A8F7-234D2972122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8910624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381000" y="6537325"/>
            <a:ext cx="2286000" cy="2444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C9A0602-4C1E-4AA8-8FA1-77F1FDCED5FC}" type="datetime1">
              <a:rPr lang="zh-CN" altLang="en-US"/>
              <a:pPr>
                <a:defRPr/>
              </a:pPr>
              <a:t>2021/10/20</a:t>
            </a:fld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2819400" y="6553200"/>
            <a:ext cx="3200400" cy="2286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Lecture 1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096000" y="6537325"/>
            <a:ext cx="2743200" cy="2444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0FBD95A-F8D2-4488-8611-E7B836139D3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179388" y="71438"/>
            <a:ext cx="8839200" cy="765175"/>
          </a:xfrm>
        </p:spPr>
        <p:txBody>
          <a:bodyPr/>
          <a:lstStyle>
            <a:lvl1pPr>
              <a:defRPr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57250762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CB035-BD05-4744-9343-3884CB81EC3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13E52-98D4-4D56-ABFC-FE1EB888D54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44824"/>
            <a:ext cx="9144000" cy="288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53845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0"/>
            <a:ext cx="8147248" cy="1080000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CB035-BD05-4744-9343-3884CB81EC3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13E52-98D4-4D56-ABFC-FE1EB888D54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295575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CB035-BD05-4744-9343-3884CB81EC3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13E52-98D4-4D56-ABFC-FE1EB888D54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31519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CB035-BD05-4744-9343-3884CB81EC3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13E52-98D4-4D56-ABFC-FE1EB888D54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829822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080000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CB035-BD05-4744-9343-3884CB81EC3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13E52-98D4-4D56-ABFC-FE1EB888D54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124693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080000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CB035-BD05-4744-9343-3884CB81EC3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13E52-98D4-4D56-ABFC-FE1EB888D54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032649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080000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CB035-BD05-4744-9343-3884CB81EC3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13E52-98D4-4D56-ABFC-FE1EB888D54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063636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CB035-BD05-4744-9343-3884CB81EC3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13E52-98D4-4D56-ABFC-FE1EB888D54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781092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CB035-BD05-4744-9343-3884CB81EC3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13E52-98D4-4D56-ABFC-FE1EB888D54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686500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CB035-BD05-4744-9343-3884CB81EC3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13E52-98D4-4D56-ABFC-FE1EB888D54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583405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080000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CB035-BD05-4744-9343-3884CB81EC3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13E52-98D4-4D56-ABFC-FE1EB888D54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474831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CB035-BD05-4744-9343-3884CB81EC3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13E52-98D4-4D56-ABFC-FE1EB888D54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70915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0"/>
          <p:cNvSpPr>
            <a:spLocks noGrp="1" noChangeArrowheads="1"/>
          </p:cNvSpPr>
          <p:nvPr>
            <p:ph type="dt" sz="half" idx="10"/>
          </p:nvPr>
        </p:nvSpPr>
        <p:spPr>
          <a:xfrm>
            <a:off x="6848546" y="6462758"/>
            <a:ext cx="2133600" cy="365125"/>
          </a:xfrm>
          <a:ln/>
        </p:spPr>
        <p:txBody>
          <a:bodyPr/>
          <a:lstStyle>
            <a:lvl1pPr algn="r">
              <a:defRPr/>
            </a:lvl1pPr>
          </a:lstStyle>
          <a:p>
            <a:pPr>
              <a:defRPr/>
            </a:pPr>
            <a:r>
              <a:rPr lang="de-DE" altLang="zh-CN">
                <a:solidFill>
                  <a:prstClr val="black">
                    <a:tint val="75000"/>
                  </a:prstClr>
                </a:solidFill>
              </a:rPr>
              <a:t>Page </a:t>
            </a:r>
            <a:fld id="{E6AC41E2-6E75-4510-A384-33CD3C7209CD}" type="slidenum">
              <a:rPr lang="de-DE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GB" altLang="zh-C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ectangle 11"/>
          <p:cNvSpPr>
            <a:spLocks noChangeArrowheads="1"/>
          </p:cNvSpPr>
          <p:nvPr userDrawn="1"/>
        </p:nvSpPr>
        <p:spPr bwMode="auto">
          <a:xfrm>
            <a:off x="304800" y="76200"/>
            <a:ext cx="5410200" cy="914400"/>
          </a:xfrm>
          <a:prstGeom prst="rect">
            <a:avLst/>
          </a:prstGeom>
          <a:noFill/>
          <a:ln>
            <a:noFill/>
          </a:ln>
          <a:effectLst/>
        </p:spPr>
        <p:txBody>
          <a:bodyPr anchor="ctr"/>
          <a:lstStyle>
            <a:lvl1pPr>
              <a:spcBef>
                <a:spcPct val="0"/>
              </a:spcBef>
              <a:defRPr sz="2800" b="1">
                <a:solidFill>
                  <a:srgbClr val="003399"/>
                </a:solidFill>
                <a:latin typeface="Arial" pitchFamily="34" charset="0"/>
                <a:ea typeface="黑体" pitchFamily="2" charset="-122"/>
              </a:defRPr>
            </a:lvl1pPr>
            <a:lvl2pPr>
              <a:spcBef>
                <a:spcPct val="0"/>
              </a:spcBef>
              <a:defRPr sz="2800" b="1">
                <a:solidFill>
                  <a:srgbClr val="003399"/>
                </a:solidFill>
                <a:latin typeface="Arial" pitchFamily="34" charset="0"/>
                <a:ea typeface="黑体" pitchFamily="2" charset="-122"/>
              </a:defRPr>
            </a:lvl2pPr>
            <a:lvl3pPr>
              <a:spcBef>
                <a:spcPct val="0"/>
              </a:spcBef>
              <a:defRPr sz="2800" b="1">
                <a:solidFill>
                  <a:srgbClr val="003399"/>
                </a:solidFill>
                <a:latin typeface="Arial" pitchFamily="34" charset="0"/>
                <a:ea typeface="黑体" pitchFamily="2" charset="-122"/>
              </a:defRPr>
            </a:lvl3pPr>
            <a:lvl4pPr>
              <a:spcBef>
                <a:spcPct val="0"/>
              </a:spcBef>
              <a:defRPr sz="2800" b="1">
                <a:solidFill>
                  <a:srgbClr val="003399"/>
                </a:solidFill>
                <a:latin typeface="Arial" pitchFamily="34" charset="0"/>
                <a:ea typeface="黑体" pitchFamily="2" charset="-122"/>
              </a:defRPr>
            </a:lvl4pPr>
            <a:lvl5pPr>
              <a:spcBef>
                <a:spcPct val="0"/>
              </a:spcBef>
              <a:defRPr sz="2800" b="1">
                <a:solidFill>
                  <a:srgbClr val="003399"/>
                </a:solidFill>
                <a:latin typeface="Arial" pitchFamily="34" charset="0"/>
                <a:ea typeface="黑体" pitchFamily="2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3399"/>
                </a:solidFill>
                <a:latin typeface="Arial" pitchFamily="34" charset="0"/>
                <a:ea typeface="黑体" pitchFamily="2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3399"/>
                </a:solidFill>
                <a:latin typeface="Arial" pitchFamily="34" charset="0"/>
                <a:ea typeface="黑体" pitchFamily="2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3399"/>
                </a:solidFill>
                <a:latin typeface="Arial" pitchFamily="34" charset="0"/>
                <a:ea typeface="黑体" pitchFamily="2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3399"/>
                </a:solidFill>
                <a:latin typeface="Arial" pitchFamily="34" charset="0"/>
                <a:ea typeface="黑体" pitchFamily="2" charset="-122"/>
              </a:defRPr>
            </a:lvl9pPr>
          </a:lstStyle>
          <a:p>
            <a:pPr eaLnBrk="1" fontAlgn="auto" hangingPunct="1">
              <a:spcAft>
                <a:spcPts val="0"/>
              </a:spcAft>
              <a:defRPr/>
            </a:pPr>
            <a:endParaRPr lang="zh-CN" altLang="en-US" sz="2100" baseline="0"/>
          </a:p>
        </p:txBody>
      </p:sp>
      <p:sp>
        <p:nvSpPr>
          <p:cNvPr id="9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107504" y="1206758"/>
            <a:ext cx="8874642" cy="5256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14313" indent="-214313" algn="just">
              <a:buFont typeface="Wingdings" panose="05000000000000000000" pitchFamily="2" charset="2"/>
              <a:buChar char="n"/>
              <a:defRPr sz="18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557213" indent="-214313" algn="just">
              <a:buFont typeface="Wingdings" panose="05000000000000000000" pitchFamily="2" charset="2"/>
              <a:buChar char="l"/>
              <a:defRPr sz="1800" b="1">
                <a:latin typeface="楷体" panose="02010609060101010101" pitchFamily="49" charset="-122"/>
                <a:ea typeface="楷体" panose="02010609060101010101" pitchFamily="49" charset="-122"/>
              </a:defRPr>
            </a:lvl2pPr>
            <a:lvl3pPr marL="900113" indent="-214313" algn="just">
              <a:buFont typeface="Wingdings" panose="05000000000000000000" pitchFamily="2" charset="2"/>
              <a:buChar char="p"/>
              <a:defRPr sz="1500" b="1">
                <a:latin typeface="仿宋" panose="02010609060101010101" pitchFamily="49" charset="-122"/>
                <a:ea typeface="仿宋" panose="02010609060101010101" pitchFamily="49" charset="-122"/>
              </a:defRPr>
            </a:lvl3pPr>
            <a:lvl4pPr marL="1243013" indent="-214313" algn="just">
              <a:buSzPct val="70000"/>
              <a:buFontTx/>
              <a:buChar char="○"/>
              <a:defRPr sz="1350" b="1"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1371600" indent="0">
              <a:buFont typeface="Arial" panose="020B0604020202020204" pitchFamily="34" charset="0"/>
              <a:buNone/>
              <a:defRPr sz="1200" b="1">
                <a:latin typeface="黑体" panose="02010609060101010101" pitchFamily="49" charset="-122"/>
                <a:ea typeface="黑体" panose="02010609060101010101" pitchFamily="49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C968D65C-4573-401C-9DCC-EB292F32844A}"/>
              </a:ext>
            </a:extLst>
          </p:cNvPr>
          <p:cNvGrpSpPr/>
          <p:nvPr userDrawn="1"/>
        </p:nvGrpSpPr>
        <p:grpSpPr>
          <a:xfrm>
            <a:off x="0" y="9098"/>
            <a:ext cx="9136612" cy="1008001"/>
            <a:chOff x="0" y="9097"/>
            <a:chExt cx="12182149" cy="1008001"/>
          </a:xfrm>
        </p:grpSpPr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F90630A7-1272-4641-BDC6-F897162C472C}"/>
                </a:ext>
              </a:extLst>
            </p:cNvPr>
            <p:cNvPicPr preferRelativeResize="0">
              <a:picLocks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832304" y="9097"/>
              <a:ext cx="3349845" cy="1008000"/>
            </a:xfrm>
            <a:prstGeom prst="rect">
              <a:avLst/>
            </a:prstGeom>
          </p:spPr>
        </p:pic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52C42815-95D7-48D7-ABCE-A43E2E82FE4B}"/>
                </a:ext>
              </a:extLst>
            </p:cNvPr>
            <p:cNvPicPr preferRelativeResize="0">
              <a:picLocks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0" y="9098"/>
              <a:ext cx="8832304" cy="1008000"/>
            </a:xfrm>
            <a:prstGeom prst="rect">
              <a:avLst/>
            </a:prstGeom>
          </p:spPr>
        </p:pic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E011B50A-73C6-431B-97B4-062DCE2CFC3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07952" y="148311"/>
            <a:ext cx="8928100" cy="760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>
              <a:defRPr sz="21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11" name="Line 8">
            <a:extLst>
              <a:ext uri="{FF2B5EF4-FFF2-40B4-BE49-F238E27FC236}">
                <a16:creationId xmlns:a16="http://schemas.microsoft.com/office/drawing/2014/main" id="{97963D1D-3856-487F-B351-C10C3F480FBE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0" y="980730"/>
            <a:ext cx="9144000" cy="1"/>
          </a:xfrm>
          <a:prstGeom prst="line">
            <a:avLst/>
          </a:prstGeom>
          <a:noFill/>
          <a:ln w="47625" cmpd="thinThick">
            <a:solidFill>
              <a:schemeClr val="bg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 sz="1350" baseline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06189644"/>
      </p:ext>
    </p:extLst>
  </p:cSld>
  <p:clrMapOvr>
    <a:masterClrMapping/>
  </p:clrMapOvr>
  <p:transition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32BF82D2-7A68-459D-A996-9BDDA2518FA4}" type="datetimeFigureOut">
              <a:rPr lang="zh-CN" altLang="en-US" smtClean="0">
                <a:solidFill>
                  <a:srgbClr val="000000"/>
                </a:solidFill>
              </a:rPr>
              <a:pPr/>
              <a:t>2021/10/20</a:t>
            </a:fld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3E01EE5D-26FB-46D5-A381-ECFB35BF1D34}" type="slidenum">
              <a:rPr lang="zh-CN" altLang="en-US" smtClean="0">
                <a:solidFill>
                  <a:srgbClr val="000000"/>
                </a:solidFill>
              </a:rPr>
              <a:pPr/>
              <a:t>‹#›</a:t>
            </a:fld>
            <a:endParaRPr lang="zh-CN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94930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080000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CB035-BD05-4744-9343-3884CB81EC3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13E52-98D4-4D56-ABFC-FE1EB888D54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823452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E8FBBF7-0857-4E0C-8BA6-6E15C623885C}" type="datetime1">
              <a:rPr lang="zh-CN" altLang="en-US"/>
              <a:pPr>
                <a:defRPr/>
              </a:pPr>
              <a:t>2021/10/20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Lecture 1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9C0A3BD-B17F-41BC-AD2B-B1F4D871CDA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4642026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197768" y="6537325"/>
            <a:ext cx="2286000" cy="244475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AF88401-22E9-4153-B0F5-3C3505E5B3D2}" type="datetime1">
              <a:rPr lang="zh-CN" altLang="en-US"/>
              <a:pPr>
                <a:defRPr/>
              </a:pPr>
              <a:t>2021/10/20</a:t>
            </a:fld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293296" y="6537325"/>
            <a:ext cx="2743200" cy="244475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83AA37B-31F2-46EE-90A4-68D9AA6A438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0255341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31CAC6C-B0AD-4F0E-9446-33370F30D5FC}" type="datetime1">
              <a:rPr lang="zh-CN" altLang="en-US"/>
              <a:pPr>
                <a:defRPr/>
              </a:pPr>
              <a:t>2021/10/20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Lecture 1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40A47DD-4F3B-4B0E-A7D4-817BFF4C49E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5118983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79388" y="981075"/>
            <a:ext cx="4343400" cy="54816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75188" y="981075"/>
            <a:ext cx="4343400" cy="54816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B983934-C491-42A4-BFD4-814AB71EDDF7}" type="datetime1">
              <a:rPr lang="zh-CN" altLang="en-US"/>
              <a:pPr>
                <a:defRPr/>
              </a:pPr>
              <a:t>2021/10/20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Lecture 1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0D012B7-EEC4-4D8F-A0AE-0D024276F35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4223407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729AC0E-F239-4395-A14B-CA68D9010451}" type="datetime1">
              <a:rPr lang="zh-CN" altLang="en-US"/>
              <a:pPr>
                <a:defRPr/>
              </a:pPr>
              <a:t>2021/10/20</a:t>
            </a:fld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Lecture 1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BEE5A60-ACBF-4E9D-8250-BA2475CAEA5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4485267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BF7D333-2B55-4460-872C-65971AEBE282}" type="datetime1">
              <a:rPr lang="zh-CN" altLang="en-US"/>
              <a:pPr>
                <a:defRPr/>
              </a:pPr>
              <a:t>2021/10/20</a:t>
            </a:fld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Lecture 1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3C155E1-15C7-4BC0-8F47-E13BA6600D3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1722758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C9A0602-4C1E-4AA8-8FA1-77F1FDCED5FC}" type="datetime1">
              <a:rPr lang="zh-CN" altLang="en-US"/>
              <a:pPr>
                <a:defRPr/>
              </a:pPr>
              <a:t>2021/10/20</a:t>
            </a:fld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Lecture 1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0FBD95A-F8D2-4488-8611-E7B836139D3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6854351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0ACA26-EDE1-4762-BE66-94A7EAAFB3D1}" type="datetime1">
              <a:rPr lang="zh-CN" altLang="en-US"/>
              <a:pPr>
                <a:defRPr/>
              </a:pPr>
              <a:t>2021/10/20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Lecture 1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6E461BE-3140-4BB3-A330-A3E92F9AD8B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6131552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4C41047-FBFB-4E30-BFC4-5930808DCF04}" type="datetime1">
              <a:rPr lang="zh-CN" altLang="en-US"/>
              <a:pPr>
                <a:defRPr/>
              </a:pPr>
              <a:t>2021/10/20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Lecture 1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2BCEF3C-935F-45BB-9C47-4C73976C44B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36589181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A53EDD8-01BB-47F8-8E6D-2645728DF3F1}" type="datetime1">
              <a:rPr lang="zh-CN" altLang="en-US"/>
              <a:pPr>
                <a:defRPr/>
              </a:pPr>
              <a:t>2021/10/20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Lecture 1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AEF2E81-A0D5-41DE-88A7-2A2FFF4DBF7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449006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080000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CB035-BD05-4744-9343-3884CB81EC3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13E52-98D4-4D56-ABFC-FE1EB888D54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8088572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808788" y="71438"/>
            <a:ext cx="2209800" cy="639127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79388" y="71438"/>
            <a:ext cx="6477000" cy="639127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A7B442F-28AC-43F0-93B7-FE355784DBDB}" type="datetime1">
              <a:rPr lang="zh-CN" altLang="en-US"/>
              <a:pPr>
                <a:defRPr/>
              </a:pPr>
              <a:t>2021/10/20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Lecture 1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DB735D7-0ECB-4EE2-86E4-B3A13F216CB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1591256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388" y="71438"/>
            <a:ext cx="8839200" cy="76517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179388" y="981075"/>
            <a:ext cx="4343400" cy="54816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75188" y="981075"/>
            <a:ext cx="4343400" cy="54816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707A132-778D-41EB-A2E6-EEFB736A1018}" type="datetime1">
              <a:rPr lang="zh-CN" altLang="en-US"/>
              <a:pPr>
                <a:defRPr/>
              </a:pPr>
              <a:t>2021/10/20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Lecture 1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4D7858A-8586-41E6-A722-1234A2DFF6F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3882691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0"/>
          <p:cNvSpPr>
            <a:spLocks noGrp="1" noChangeArrowheads="1"/>
          </p:cNvSpPr>
          <p:nvPr>
            <p:ph type="dt" sz="half" idx="10"/>
          </p:nvPr>
        </p:nvSpPr>
        <p:spPr>
          <a:xfrm>
            <a:off x="6848546" y="6462754"/>
            <a:ext cx="2133600" cy="365125"/>
          </a:xfrm>
          <a:ln/>
        </p:spPr>
        <p:txBody>
          <a:bodyPr/>
          <a:lstStyle>
            <a:lvl1pPr algn="r">
              <a:defRPr/>
            </a:lvl1pPr>
          </a:lstStyle>
          <a:p>
            <a:pPr>
              <a:defRPr/>
            </a:pPr>
            <a:r>
              <a:rPr lang="de-DE" altLang="zh-CN">
                <a:solidFill>
                  <a:srgbClr val="000000"/>
                </a:solidFill>
              </a:rPr>
              <a:t>Page </a:t>
            </a:r>
            <a:fld id="{E6AC41E2-6E75-4510-A384-33CD3C7209CD}" type="slidenum">
              <a:rPr lang="de-DE" altLang="zh-CN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GB" altLang="zh-CN">
              <a:solidFill>
                <a:srgbClr val="000000"/>
              </a:solidFill>
            </a:endParaRPr>
          </a:p>
        </p:txBody>
      </p:sp>
      <p:sp>
        <p:nvSpPr>
          <p:cNvPr id="6" name="Rectangle 11"/>
          <p:cNvSpPr>
            <a:spLocks noChangeArrowheads="1"/>
          </p:cNvSpPr>
          <p:nvPr userDrawn="1"/>
        </p:nvSpPr>
        <p:spPr bwMode="auto">
          <a:xfrm>
            <a:off x="304800" y="76200"/>
            <a:ext cx="5410200" cy="914400"/>
          </a:xfrm>
          <a:prstGeom prst="rect">
            <a:avLst/>
          </a:prstGeom>
          <a:noFill/>
          <a:ln>
            <a:noFill/>
          </a:ln>
          <a:effectLst/>
        </p:spPr>
        <p:txBody>
          <a:bodyPr anchor="ctr"/>
          <a:lstStyle>
            <a:lvl1pPr>
              <a:spcBef>
                <a:spcPct val="0"/>
              </a:spcBef>
              <a:defRPr sz="2800" b="1">
                <a:solidFill>
                  <a:srgbClr val="003399"/>
                </a:solidFill>
                <a:latin typeface="Arial" pitchFamily="34" charset="0"/>
                <a:ea typeface="黑体" pitchFamily="2" charset="-122"/>
              </a:defRPr>
            </a:lvl1pPr>
            <a:lvl2pPr>
              <a:spcBef>
                <a:spcPct val="0"/>
              </a:spcBef>
              <a:defRPr sz="2800" b="1">
                <a:solidFill>
                  <a:srgbClr val="003399"/>
                </a:solidFill>
                <a:latin typeface="Arial" pitchFamily="34" charset="0"/>
                <a:ea typeface="黑体" pitchFamily="2" charset="-122"/>
              </a:defRPr>
            </a:lvl2pPr>
            <a:lvl3pPr>
              <a:spcBef>
                <a:spcPct val="0"/>
              </a:spcBef>
              <a:defRPr sz="2800" b="1">
                <a:solidFill>
                  <a:srgbClr val="003399"/>
                </a:solidFill>
                <a:latin typeface="Arial" pitchFamily="34" charset="0"/>
                <a:ea typeface="黑体" pitchFamily="2" charset="-122"/>
              </a:defRPr>
            </a:lvl3pPr>
            <a:lvl4pPr>
              <a:spcBef>
                <a:spcPct val="0"/>
              </a:spcBef>
              <a:defRPr sz="2800" b="1">
                <a:solidFill>
                  <a:srgbClr val="003399"/>
                </a:solidFill>
                <a:latin typeface="Arial" pitchFamily="34" charset="0"/>
                <a:ea typeface="黑体" pitchFamily="2" charset="-122"/>
              </a:defRPr>
            </a:lvl4pPr>
            <a:lvl5pPr>
              <a:spcBef>
                <a:spcPct val="0"/>
              </a:spcBef>
              <a:defRPr sz="2800" b="1">
                <a:solidFill>
                  <a:srgbClr val="003399"/>
                </a:solidFill>
                <a:latin typeface="Arial" pitchFamily="34" charset="0"/>
                <a:ea typeface="黑体" pitchFamily="2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3399"/>
                </a:solidFill>
                <a:latin typeface="Arial" pitchFamily="34" charset="0"/>
                <a:ea typeface="黑体" pitchFamily="2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3399"/>
                </a:solidFill>
                <a:latin typeface="Arial" pitchFamily="34" charset="0"/>
                <a:ea typeface="黑体" pitchFamily="2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3399"/>
                </a:solidFill>
                <a:latin typeface="Arial" pitchFamily="34" charset="0"/>
                <a:ea typeface="黑体" pitchFamily="2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3399"/>
                </a:solidFill>
                <a:latin typeface="Arial" pitchFamily="34" charset="0"/>
                <a:ea typeface="黑体" pitchFamily="2" charset="-122"/>
              </a:defRPr>
            </a:lvl9pPr>
          </a:lstStyle>
          <a:p>
            <a:pPr eaLnBrk="1" fontAlgn="auto" hangingPunct="1">
              <a:spcAft>
                <a:spcPts val="0"/>
              </a:spcAft>
              <a:defRPr/>
            </a:pPr>
            <a:endParaRPr lang="zh-CN" altLang="en-US" baseline="0"/>
          </a:p>
        </p:txBody>
      </p:sp>
      <p:sp>
        <p:nvSpPr>
          <p:cNvPr id="7" name="Rectangle 9"/>
          <p:cNvSpPr>
            <a:spLocks noGrp="1" noChangeArrowheads="1"/>
          </p:cNvSpPr>
          <p:nvPr>
            <p:ph type="title"/>
          </p:nvPr>
        </p:nvSpPr>
        <p:spPr bwMode="auto">
          <a:xfrm>
            <a:off x="107950" y="148307"/>
            <a:ext cx="8928100" cy="760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>
              <a:defRPr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8" name="Line 8"/>
          <p:cNvSpPr>
            <a:spLocks noChangeShapeType="1"/>
          </p:cNvSpPr>
          <p:nvPr userDrawn="1"/>
        </p:nvSpPr>
        <p:spPr bwMode="auto">
          <a:xfrm>
            <a:off x="0" y="980728"/>
            <a:ext cx="9144000" cy="1"/>
          </a:xfrm>
          <a:prstGeom prst="line">
            <a:avLst/>
          </a:prstGeom>
          <a:noFill/>
          <a:ln w="47625" cmpd="thinThick">
            <a:solidFill>
              <a:schemeClr val="bg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 baseline="0">
              <a:solidFill>
                <a:srgbClr val="000000"/>
              </a:solidFill>
              <a:latin typeface="Arial"/>
              <a:ea typeface="黑体"/>
            </a:endParaRPr>
          </a:p>
        </p:txBody>
      </p:sp>
      <p:sp>
        <p:nvSpPr>
          <p:cNvPr id="9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107504" y="1148565"/>
            <a:ext cx="8874642" cy="5256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85750" indent="-285750" algn="just">
              <a:buFont typeface="Wingdings" panose="05000000000000000000" pitchFamily="2" charset="2"/>
              <a:buChar char="n"/>
              <a:defRPr sz="24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 algn="just">
              <a:buFont typeface="Wingdings" panose="05000000000000000000" pitchFamily="2" charset="2"/>
              <a:buChar char="l"/>
              <a:defRPr sz="2000" b="1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defRPr>
            </a:lvl2pPr>
            <a:lvl3pPr marL="1200150" indent="-285750" algn="just">
              <a:buFont typeface="Wingdings" panose="05000000000000000000" pitchFamily="2" charset="2"/>
              <a:buChar char="p"/>
              <a:defRPr sz="1800" b="1">
                <a:latin typeface="仿宋" panose="02010609060101010101" pitchFamily="49" charset="-122"/>
                <a:ea typeface="仿宋" panose="02010609060101010101" pitchFamily="49" charset="-122"/>
              </a:defRPr>
            </a:lvl3pPr>
            <a:lvl4pPr marL="1657350" indent="-285750" algn="just">
              <a:buSzPct val="70000"/>
              <a:buFontTx/>
              <a:buChar char="○"/>
              <a:defRPr sz="1600" b="1"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1828800" indent="0">
              <a:buFont typeface="Arial" panose="020B0604020202020204" pitchFamily="34" charset="0"/>
              <a:buNone/>
              <a:defRPr sz="1600" b="1">
                <a:latin typeface="黑体" panose="02010609060101010101" pitchFamily="49" charset="-122"/>
                <a:ea typeface="黑体" panose="020106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</p:txBody>
      </p:sp>
    </p:spTree>
    <p:extLst>
      <p:ext uri="{BB962C8B-B14F-4D97-AF65-F5344CB8AC3E}">
        <p14:creationId xmlns:p14="http://schemas.microsoft.com/office/powerpoint/2010/main" val="3887952185"/>
      </p:ext>
    </p:extLst>
  </p:cSld>
  <p:clrMapOvr>
    <a:masterClrMapping/>
  </p:clrMapOvr>
  <p:transition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600"/>
              </a:spcBef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spcBef>
                <a:spcPts val="0"/>
              </a:spcBef>
              <a:defRPr sz="2000" b="1">
                <a:latin typeface="Courier"/>
                <a:ea typeface="仿宋" panose="02010609060101010101" pitchFamily="49" charset="-122"/>
              </a:defRPr>
            </a:lvl2pPr>
            <a:lvl3pPr>
              <a:spcBef>
                <a:spcPts val="0"/>
              </a:spcBef>
              <a:defRPr sz="1800" b="1">
                <a:latin typeface="Corbel" panose="020B0503020204020204" pitchFamily="34" charset="0"/>
                <a:ea typeface="楷体" panose="02010609060101010101" pitchFamily="49" charset="-122"/>
              </a:defRPr>
            </a:lvl3pPr>
            <a:lvl4pPr>
              <a:spcBef>
                <a:spcPts val="0"/>
              </a:spcBef>
              <a:defRPr>
                <a:latin typeface="Courier"/>
                <a:ea typeface="黑体" panose="02010609060101010101" pitchFamily="49" charset="-122"/>
              </a:defRPr>
            </a:lvl4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3"/>
            <a:endParaRPr lang="zh-CN" alt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179512" y="6537325"/>
            <a:ext cx="2286000" cy="2444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AF88401-22E9-4153-B0F5-3C3505E5B3D2}" type="datetime1">
              <a:rPr lang="zh-CN" altLang="en-US"/>
              <a:pPr>
                <a:defRPr/>
              </a:pPr>
              <a:t>2021/10/20</a:t>
            </a:fld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293296" y="6537325"/>
            <a:ext cx="2743200" cy="2444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83AA37B-31F2-46EE-90A4-68D9AA6A438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A349257E-55D3-41F0-801A-E3D888A26EE6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771800" y="6553200"/>
            <a:ext cx="32004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 baseline="0"/>
            </a:lvl1pPr>
          </a:lstStyle>
          <a:p>
            <a:pPr>
              <a:defRPr/>
            </a:pPr>
            <a:r>
              <a:rPr lang="en-US" altLang="zh-CN" dirty="0"/>
              <a:t>Hong An @CS of USTC</a:t>
            </a:r>
          </a:p>
        </p:txBody>
      </p:sp>
    </p:spTree>
    <p:extLst>
      <p:ext uri="{BB962C8B-B14F-4D97-AF65-F5344CB8AC3E}">
        <p14:creationId xmlns:p14="http://schemas.microsoft.com/office/powerpoint/2010/main" val="230676821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1"/>
          <p:cNvSpPr>
            <a:spLocks noChangeArrowheads="1"/>
          </p:cNvSpPr>
          <p:nvPr userDrawn="1"/>
        </p:nvSpPr>
        <p:spPr bwMode="auto">
          <a:xfrm>
            <a:off x="304801" y="76201"/>
            <a:ext cx="5410200" cy="914400"/>
          </a:xfrm>
          <a:prstGeom prst="rect">
            <a:avLst/>
          </a:prstGeom>
          <a:noFill/>
          <a:ln>
            <a:noFill/>
          </a:ln>
          <a:effectLst/>
        </p:spPr>
        <p:txBody>
          <a:bodyPr anchor="ctr"/>
          <a:lstStyle>
            <a:lvl1pPr>
              <a:spcBef>
                <a:spcPct val="0"/>
              </a:spcBef>
              <a:defRPr sz="2800" b="1">
                <a:solidFill>
                  <a:srgbClr val="003399"/>
                </a:solidFill>
                <a:latin typeface="Arial" pitchFamily="34" charset="0"/>
                <a:ea typeface="黑体" pitchFamily="2" charset="-122"/>
              </a:defRPr>
            </a:lvl1pPr>
            <a:lvl2pPr>
              <a:spcBef>
                <a:spcPct val="0"/>
              </a:spcBef>
              <a:defRPr sz="2800" b="1">
                <a:solidFill>
                  <a:srgbClr val="003399"/>
                </a:solidFill>
                <a:latin typeface="Arial" pitchFamily="34" charset="0"/>
                <a:ea typeface="黑体" pitchFamily="2" charset="-122"/>
              </a:defRPr>
            </a:lvl2pPr>
            <a:lvl3pPr>
              <a:spcBef>
                <a:spcPct val="0"/>
              </a:spcBef>
              <a:defRPr sz="2800" b="1">
                <a:solidFill>
                  <a:srgbClr val="003399"/>
                </a:solidFill>
                <a:latin typeface="Arial" pitchFamily="34" charset="0"/>
                <a:ea typeface="黑体" pitchFamily="2" charset="-122"/>
              </a:defRPr>
            </a:lvl3pPr>
            <a:lvl4pPr>
              <a:spcBef>
                <a:spcPct val="0"/>
              </a:spcBef>
              <a:defRPr sz="2800" b="1">
                <a:solidFill>
                  <a:srgbClr val="003399"/>
                </a:solidFill>
                <a:latin typeface="Arial" pitchFamily="34" charset="0"/>
                <a:ea typeface="黑体" pitchFamily="2" charset="-122"/>
              </a:defRPr>
            </a:lvl4pPr>
            <a:lvl5pPr>
              <a:spcBef>
                <a:spcPct val="0"/>
              </a:spcBef>
              <a:defRPr sz="2800" b="1">
                <a:solidFill>
                  <a:srgbClr val="003399"/>
                </a:solidFill>
                <a:latin typeface="Arial" pitchFamily="34" charset="0"/>
                <a:ea typeface="黑体" pitchFamily="2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3399"/>
                </a:solidFill>
                <a:latin typeface="Arial" pitchFamily="34" charset="0"/>
                <a:ea typeface="黑体" pitchFamily="2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3399"/>
                </a:solidFill>
                <a:latin typeface="Arial" pitchFamily="34" charset="0"/>
                <a:ea typeface="黑体" pitchFamily="2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3399"/>
                </a:solidFill>
                <a:latin typeface="Arial" pitchFamily="34" charset="0"/>
                <a:ea typeface="黑体" pitchFamily="2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3399"/>
                </a:solidFill>
                <a:latin typeface="Arial" pitchFamily="34" charset="0"/>
                <a:ea typeface="黑体" pitchFamily="2" charset="-122"/>
              </a:defRPr>
            </a:lvl9pPr>
          </a:lstStyle>
          <a:p>
            <a:pPr>
              <a:defRPr/>
            </a:pPr>
            <a:endParaRPr lang="zh-CN" altLang="en-US" sz="2800"/>
          </a:p>
        </p:txBody>
      </p:sp>
      <p:sp>
        <p:nvSpPr>
          <p:cNvPr id="8" name="Line 8"/>
          <p:cNvSpPr>
            <a:spLocks noChangeShapeType="1"/>
          </p:cNvSpPr>
          <p:nvPr userDrawn="1"/>
        </p:nvSpPr>
        <p:spPr bwMode="auto">
          <a:xfrm flipV="1">
            <a:off x="107950" y="908050"/>
            <a:ext cx="8928100" cy="0"/>
          </a:xfrm>
          <a:prstGeom prst="line">
            <a:avLst/>
          </a:prstGeom>
          <a:noFill/>
          <a:ln w="47625" cmpd="thinThick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6F37AE24-3830-4517-9653-6328518F98BD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07504" y="6537325"/>
            <a:ext cx="22860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 baseline="0">
                <a:latin typeface="Arial" charset="0"/>
              </a:defRPr>
            </a:lvl1pPr>
          </a:lstStyle>
          <a:p>
            <a:pPr>
              <a:defRPr/>
            </a:pPr>
            <a:fld id="{618C75BF-420F-46A9-BC7D-C03727AB3FB9}" type="datetime1">
              <a:rPr lang="zh-CN" altLang="en-US"/>
              <a:pPr>
                <a:defRPr/>
              </a:pPr>
              <a:t>2021/10/20</a:t>
            </a:fld>
            <a:endParaRPr lang="en-US" dirty="0"/>
          </a:p>
        </p:txBody>
      </p:sp>
      <p:sp>
        <p:nvSpPr>
          <p:cNvPr id="14" name="Rectangle 5">
            <a:extLst>
              <a:ext uri="{FF2B5EF4-FFF2-40B4-BE49-F238E27FC236}">
                <a16:creationId xmlns:a16="http://schemas.microsoft.com/office/drawing/2014/main" id="{9974FBB4-4567-4F85-B958-29342F6C7487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771800" y="6553200"/>
            <a:ext cx="32004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 baseline="0"/>
            </a:lvl1pPr>
          </a:lstStyle>
          <a:p>
            <a:pPr>
              <a:defRPr/>
            </a:pPr>
            <a:r>
              <a:rPr lang="en-US" altLang="zh-CN" dirty="0"/>
              <a:t>Hong An @CS of USTC</a:t>
            </a:r>
          </a:p>
        </p:txBody>
      </p:sp>
      <p:sp>
        <p:nvSpPr>
          <p:cNvPr id="15" name="Rectangle 6">
            <a:extLst>
              <a:ext uri="{FF2B5EF4-FFF2-40B4-BE49-F238E27FC236}">
                <a16:creationId xmlns:a16="http://schemas.microsoft.com/office/drawing/2014/main" id="{10CA8C79-FE15-45BB-8EC0-946A163426D5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300192" y="6537325"/>
            <a:ext cx="27432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 baseline="0"/>
            </a:lvl1pPr>
          </a:lstStyle>
          <a:p>
            <a:pPr>
              <a:defRPr/>
            </a:pPr>
            <a:fld id="{959C821A-6763-4EB6-8588-90DEC902682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16" name="标题 1">
            <a:extLst>
              <a:ext uri="{FF2B5EF4-FFF2-40B4-BE49-F238E27FC236}">
                <a16:creationId xmlns:a16="http://schemas.microsoft.com/office/drawing/2014/main" id="{C7C778B1-98BA-497F-9A6F-8CA973C8A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04" y="71438"/>
            <a:ext cx="8911084" cy="765175"/>
          </a:xfrm>
        </p:spPr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7" name="内容占位符 2">
            <a:extLst>
              <a:ext uri="{FF2B5EF4-FFF2-40B4-BE49-F238E27FC236}">
                <a16:creationId xmlns:a16="http://schemas.microsoft.com/office/drawing/2014/main" id="{B33E05BD-7534-4C38-B833-50EECCD084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504" y="981075"/>
            <a:ext cx="8911084" cy="5481638"/>
          </a:xfrm>
        </p:spPr>
        <p:txBody>
          <a:bodyPr/>
          <a:lstStyle>
            <a:lvl1pPr>
              <a:spcBef>
                <a:spcPts val="0"/>
              </a:spcBef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spcBef>
                <a:spcPts val="0"/>
              </a:spcBef>
              <a:defRPr sz="2000" b="1">
                <a:latin typeface="Courier"/>
                <a:ea typeface="仿宋" panose="02010609060101010101" pitchFamily="49" charset="-122"/>
              </a:defRPr>
            </a:lvl2pPr>
            <a:lvl3pPr>
              <a:spcBef>
                <a:spcPts val="0"/>
              </a:spcBef>
              <a:defRPr sz="1800" b="1">
                <a:latin typeface="Corbel" panose="020B0503020204020204" pitchFamily="34" charset="0"/>
                <a:ea typeface="楷体" panose="02010609060101010101" pitchFamily="49" charset="-122"/>
              </a:defRPr>
            </a:lvl3pPr>
            <a:lvl4pPr>
              <a:spcBef>
                <a:spcPts val="0"/>
              </a:spcBef>
              <a:defRPr>
                <a:latin typeface="Courier"/>
                <a:ea typeface="黑体" panose="02010609060101010101" pitchFamily="49" charset="-122"/>
              </a:defRPr>
            </a:lvl4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3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1066822"/>
      </p:ext>
    </p:extLst>
  </p:cSld>
  <p:clrMapOvr>
    <a:masterClrMapping/>
  </p:clrMapOvr>
  <p:transition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381000" y="6537325"/>
            <a:ext cx="2286000" cy="2444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E8FBBF7-0857-4E0C-8BA6-6E15C623885C}" type="datetime1">
              <a:rPr lang="zh-CN" altLang="en-US"/>
              <a:pPr>
                <a:defRPr/>
              </a:pPr>
              <a:t>2021/10/20</a:t>
            </a:fld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096000" y="6537325"/>
            <a:ext cx="2743200" cy="2444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9C0A3BD-B17F-41BC-AD2B-B1F4D871CDA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98598714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381000" y="6537325"/>
            <a:ext cx="2286000" cy="2444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31CAC6C-B0AD-4F0E-9446-33370F30D5FC}" type="datetime1">
              <a:rPr lang="zh-CN" altLang="en-US"/>
              <a:pPr>
                <a:defRPr/>
              </a:pPr>
              <a:t>2021/10/20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2819400" y="6553200"/>
            <a:ext cx="3200400" cy="2286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Lecture 1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096000" y="6537325"/>
            <a:ext cx="2743200" cy="2444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40A47DD-4F3B-4B0E-A7D4-817BFF4C49E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24793098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79388" y="981075"/>
            <a:ext cx="4343400" cy="54816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75188" y="981075"/>
            <a:ext cx="4343400" cy="54816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381000" y="6537325"/>
            <a:ext cx="2286000" cy="2444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B983934-C491-42A4-BFD4-814AB71EDDF7}" type="datetime1">
              <a:rPr lang="zh-CN" altLang="en-US"/>
              <a:pPr>
                <a:defRPr/>
              </a:pPr>
              <a:t>2021/10/20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2819400" y="6553200"/>
            <a:ext cx="3200400" cy="2286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Lecture 1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096000" y="6537325"/>
            <a:ext cx="2743200" cy="2444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0D012B7-EEC4-4D8F-A0AE-0D024276F35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99777" y="71438"/>
            <a:ext cx="1247775" cy="81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99297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381000" y="6537325"/>
            <a:ext cx="2286000" cy="2444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729AC0E-F239-4395-A14B-CA68D9010451}" type="datetime1">
              <a:rPr lang="zh-CN" altLang="en-US"/>
              <a:pPr>
                <a:defRPr/>
              </a:pPr>
              <a:t>2021/10/20</a:t>
            </a:fld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2819400" y="6553200"/>
            <a:ext cx="3200400" cy="2286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Lecture 1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096000" y="6537325"/>
            <a:ext cx="2743200" cy="2444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BEE5A60-ACBF-4E9D-8250-BA2475CAEA5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24531138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381000" y="6537325"/>
            <a:ext cx="2286000" cy="2444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BF7D333-2B55-4460-872C-65971AEBE282}" type="datetime1">
              <a:rPr lang="zh-CN" altLang="en-US"/>
              <a:pPr>
                <a:defRPr/>
              </a:pPr>
              <a:t>2021/10/20</a:t>
            </a:fld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2819400" y="6553200"/>
            <a:ext cx="3200400" cy="2286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Lecture 1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096000" y="6537325"/>
            <a:ext cx="2743200" cy="2444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3C155E1-15C7-4BC0-8F47-E13BA6600D3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99777" y="71438"/>
            <a:ext cx="1247775" cy="81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3195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080000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CB035-BD05-4744-9343-3884CB81EC3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13E52-98D4-4D56-ABFC-FE1EB888D54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2367335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381000" y="6537325"/>
            <a:ext cx="2286000" cy="2444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C9A0602-4C1E-4AA8-8FA1-77F1FDCED5FC}" type="datetime1">
              <a:rPr lang="zh-CN" altLang="en-US"/>
              <a:pPr>
                <a:defRPr/>
              </a:pPr>
              <a:t>2021/10/20</a:t>
            </a:fld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2819400" y="6553200"/>
            <a:ext cx="3200400" cy="2286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Lecture 1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096000" y="6537325"/>
            <a:ext cx="2743200" cy="2444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0FBD95A-F8D2-4488-8611-E7B836139D3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179388" y="71438"/>
            <a:ext cx="8839200" cy="765175"/>
          </a:xfrm>
        </p:spPr>
        <p:txBody>
          <a:bodyPr/>
          <a:lstStyle>
            <a:lvl1pPr>
              <a:defRPr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005843387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381000" y="6537325"/>
            <a:ext cx="2286000" cy="2444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0ACA26-EDE1-4762-BE66-94A7EAAFB3D1}" type="datetime1">
              <a:rPr lang="zh-CN" altLang="en-US"/>
              <a:pPr>
                <a:defRPr/>
              </a:pPr>
              <a:t>2021/10/20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2819400" y="6553200"/>
            <a:ext cx="3200400" cy="2286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Lecture 1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096000" y="6537325"/>
            <a:ext cx="2743200" cy="2444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6E461BE-3140-4BB3-A330-A3E92F9AD8B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39859452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381000" y="6537325"/>
            <a:ext cx="2286000" cy="2444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4C41047-FBFB-4E30-BFC4-5930808DCF04}" type="datetime1">
              <a:rPr lang="zh-CN" altLang="en-US"/>
              <a:pPr>
                <a:defRPr/>
              </a:pPr>
              <a:t>2021/10/20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2819400" y="6553200"/>
            <a:ext cx="3200400" cy="2286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Lecture 1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096000" y="6537325"/>
            <a:ext cx="2743200" cy="2444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2BCEF3C-935F-45BB-9C47-4C73976C44B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51989087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381000" y="6537325"/>
            <a:ext cx="2286000" cy="2444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A53EDD8-01BB-47F8-8E6D-2645728DF3F1}" type="datetime1">
              <a:rPr lang="zh-CN" altLang="en-US"/>
              <a:pPr>
                <a:defRPr/>
              </a:pPr>
              <a:t>2021/10/20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2819400" y="6553200"/>
            <a:ext cx="3200400" cy="2286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Lecture 1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096000" y="6537325"/>
            <a:ext cx="2743200" cy="2444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AEF2E81-A0D5-41DE-88A7-2A2FFF4DBF7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27350968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808788" y="71438"/>
            <a:ext cx="2209800" cy="639127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79388" y="71438"/>
            <a:ext cx="6477000" cy="639127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381000" y="6537325"/>
            <a:ext cx="2286000" cy="2444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A7B442F-28AC-43F0-93B7-FE355784DBDB}" type="datetime1">
              <a:rPr lang="zh-CN" altLang="en-US"/>
              <a:pPr>
                <a:defRPr/>
              </a:pPr>
              <a:t>2021/10/20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2819400" y="6553200"/>
            <a:ext cx="3200400" cy="2286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Lecture 1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096000" y="6537325"/>
            <a:ext cx="2743200" cy="2444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DB735D7-0ECB-4EE2-86E4-B3A13F216CB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20375042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388" y="71438"/>
            <a:ext cx="8839200" cy="76517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179388" y="981075"/>
            <a:ext cx="4343400" cy="54816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75188" y="981075"/>
            <a:ext cx="4343400" cy="54816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381000" y="6537325"/>
            <a:ext cx="2286000" cy="2444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707A132-778D-41EB-A2E6-EEFB736A1018}" type="datetime1">
              <a:rPr lang="zh-CN" altLang="en-US"/>
              <a:pPr>
                <a:defRPr/>
              </a:pPr>
              <a:t>2021/10/20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2819400" y="6553200"/>
            <a:ext cx="3200400" cy="2286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Lecture 1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096000" y="6537325"/>
            <a:ext cx="2743200" cy="2444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4D7858A-8586-41E6-A722-1234A2DFF6F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37023491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>
  <p:cSld name="标题，剪贴画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388" y="71438"/>
            <a:ext cx="8839200" cy="76517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联机映像占位符 2"/>
          <p:cNvSpPr>
            <a:spLocks noGrp="1"/>
          </p:cNvSpPr>
          <p:nvPr>
            <p:ph type="clipArt" sz="half" idx="1"/>
          </p:nvPr>
        </p:nvSpPr>
        <p:spPr>
          <a:xfrm>
            <a:off x="179388" y="981075"/>
            <a:ext cx="4343400" cy="5481638"/>
          </a:xfrm>
        </p:spPr>
        <p:txBody>
          <a:bodyPr/>
          <a:lstStyle/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675188" y="981075"/>
            <a:ext cx="4343400" cy="54816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DF1A0903-52F4-47D3-ADE3-F62E5555085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381000" y="6537325"/>
            <a:ext cx="2286000" cy="2444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C9A0602-4C1E-4AA8-8FA1-77F1FDCED5FC}" type="datetime1">
              <a:rPr lang="zh-CN" altLang="en-US"/>
              <a:pPr>
                <a:defRPr/>
              </a:pPr>
              <a:t>2021/10/20</a:t>
            </a:fld>
            <a:endParaRPr lang="en-US"/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96CDB2C5-3689-4810-88D9-6DA7D276F27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2819400" y="6553200"/>
            <a:ext cx="3200400" cy="2286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Lecture 1</a:t>
            </a:r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1F0D04F-F837-41AF-A6FC-E0078EB32DD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xfrm>
            <a:off x="6096000" y="6537325"/>
            <a:ext cx="2743200" cy="2444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0FBD95A-F8D2-4488-8611-E7B836139D3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76565476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C9A0602-4C1E-4AA8-8FA1-77F1FDCED5FC}" type="datetime1">
              <a:rPr lang="zh-CN" altLang="en-US"/>
              <a:pPr>
                <a:defRPr/>
              </a:pPr>
              <a:t>2021/10/20</a:t>
            </a:fld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Lecture 1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0FBD95A-F8D2-4488-8611-E7B836139D3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152328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CB035-BD05-4744-9343-3884CB81EC3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13E52-98D4-4D56-ABFC-FE1EB888D54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8248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CB035-BD05-4744-9343-3884CB81EC3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13E52-98D4-4D56-ABFC-FE1EB888D54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74845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CB035-BD05-4744-9343-3884CB81EC3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13E52-98D4-4D56-ABFC-FE1EB888D54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59619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9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51.xml"/><Relationship Id="rId2" Type="http://schemas.openxmlformats.org/officeDocument/2006/relationships/slideLayout" Target="../slideLayouts/slideLayout41.xml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50.xml"/><Relationship Id="rId5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9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Relationship Id="rId1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0.xml"/><Relationship Id="rId13" Type="http://schemas.openxmlformats.org/officeDocument/2006/relationships/slideLayout" Target="../slideLayouts/slideLayout65.xml"/><Relationship Id="rId3" Type="http://schemas.openxmlformats.org/officeDocument/2006/relationships/slideLayout" Target="../slideLayouts/slideLayout55.xml"/><Relationship Id="rId7" Type="http://schemas.openxmlformats.org/officeDocument/2006/relationships/slideLayout" Target="../slideLayouts/slideLayout59.xml"/><Relationship Id="rId12" Type="http://schemas.openxmlformats.org/officeDocument/2006/relationships/slideLayout" Target="../slideLayouts/slideLayout64.xml"/><Relationship Id="rId2" Type="http://schemas.openxmlformats.org/officeDocument/2006/relationships/slideLayout" Target="../slideLayouts/slideLayout54.xml"/><Relationship Id="rId16" Type="http://schemas.openxmlformats.org/officeDocument/2006/relationships/theme" Target="../theme/theme5.xml"/><Relationship Id="rId1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8.xml"/><Relationship Id="rId11" Type="http://schemas.openxmlformats.org/officeDocument/2006/relationships/slideLayout" Target="../slideLayouts/slideLayout63.xml"/><Relationship Id="rId5" Type="http://schemas.openxmlformats.org/officeDocument/2006/relationships/slideLayout" Target="../slideLayouts/slideLayout57.xml"/><Relationship Id="rId15" Type="http://schemas.openxmlformats.org/officeDocument/2006/relationships/slideLayout" Target="../slideLayouts/slideLayout67.xml"/><Relationship Id="rId10" Type="http://schemas.openxmlformats.org/officeDocument/2006/relationships/slideLayout" Target="../slideLayouts/slideLayout62.xml"/><Relationship Id="rId4" Type="http://schemas.openxmlformats.org/officeDocument/2006/relationships/slideLayout" Target="../slideLayouts/slideLayout56.xml"/><Relationship Id="rId9" Type="http://schemas.openxmlformats.org/officeDocument/2006/relationships/slideLayout" Target="../slideLayouts/slideLayout61.xml"/><Relationship Id="rId14" Type="http://schemas.openxmlformats.org/officeDocument/2006/relationships/slideLayout" Target="../slideLayouts/slideLayout6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fld id="{836CB035-BD05-4744-9343-3884CB81EC31}" type="datetimeFigureOut">
              <a:rPr lang="zh-CN" altLang="en-US" baseline="0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t>2021/10/20</a:t>
            </a:fld>
            <a:endParaRPr lang="zh-CN" altLang="en-US" baseline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 baseline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fld id="{CDE13E52-98D4-4D56-ABFC-FE1EB888D54D}" type="slidenum">
              <a:rPr lang="zh-CN" altLang="en-US" baseline="0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zh-CN" altLang="en-US" baseline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024447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8" r:id="rId1"/>
    <p:sldLayoutId id="2147483829" r:id="rId2"/>
    <p:sldLayoutId id="2147483830" r:id="rId3"/>
    <p:sldLayoutId id="2147483831" r:id="rId4"/>
    <p:sldLayoutId id="2147483832" r:id="rId5"/>
    <p:sldLayoutId id="2147483833" r:id="rId6"/>
    <p:sldLayoutId id="2147483834" r:id="rId7"/>
    <p:sldLayoutId id="2147483835" r:id="rId8"/>
    <p:sldLayoutId id="2147483836" r:id="rId9"/>
    <p:sldLayoutId id="2147483837" r:id="rId10"/>
    <p:sldLayoutId id="2147483838" r:id="rId11"/>
    <p:sldLayoutId id="214748383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79388" y="981075"/>
            <a:ext cx="8839200" cy="5481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81000" y="6537325"/>
            <a:ext cx="22860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 baseline="0">
                <a:latin typeface="Arial" charset="0"/>
              </a:defRPr>
            </a:lvl1pPr>
          </a:lstStyle>
          <a:p>
            <a:pPr>
              <a:defRPr/>
            </a:pPr>
            <a:fld id="{618C75BF-420F-46A9-BC7D-C03727AB3FB9}" type="datetime1">
              <a:rPr lang="zh-CN" altLang="en-US"/>
              <a:pPr>
                <a:defRPr/>
              </a:pPr>
              <a:t>2021/10/20</a:t>
            </a:fld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819400" y="6553200"/>
            <a:ext cx="32004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 baseline="0"/>
            </a:lvl1pPr>
          </a:lstStyle>
          <a:p>
            <a:pPr>
              <a:defRPr/>
            </a:pPr>
            <a:r>
              <a:rPr lang="en-US" altLang="zh-CN"/>
              <a:t>Lecture 1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096000" y="6537325"/>
            <a:ext cx="27432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 baseline="0"/>
            </a:lvl1pPr>
          </a:lstStyle>
          <a:p>
            <a:pPr>
              <a:defRPr/>
            </a:pPr>
            <a:fld id="{959C821A-6763-4EB6-8588-90DEC902682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2" name="Rectangle 9"/>
          <p:cNvSpPr>
            <a:spLocks noGrp="1" noChangeArrowheads="1"/>
          </p:cNvSpPr>
          <p:nvPr>
            <p:ph type="title"/>
          </p:nvPr>
        </p:nvSpPr>
        <p:spPr bwMode="auto">
          <a:xfrm>
            <a:off x="179388" y="71438"/>
            <a:ext cx="8839200" cy="76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31" name="Line 8"/>
          <p:cNvSpPr>
            <a:spLocks noChangeShapeType="1"/>
          </p:cNvSpPr>
          <p:nvPr/>
        </p:nvSpPr>
        <p:spPr bwMode="auto">
          <a:xfrm flipV="1">
            <a:off x="179388" y="908050"/>
            <a:ext cx="8856662" cy="0"/>
          </a:xfrm>
          <a:prstGeom prst="line">
            <a:avLst/>
          </a:prstGeom>
          <a:noFill/>
          <a:ln w="47625" cmpd="thinThick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01316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  <p:sldLayoutId id="2147483852" r:id="rId12"/>
    <p:sldLayoutId id="2147483853" r:id="rId13"/>
    <p:sldLayoutId id="2147483899" r:id="rId14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accent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accent2"/>
          </a:solidFill>
          <a:latin typeface="Arial" charset="0"/>
          <a:ea typeface="黑体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accent2"/>
          </a:solidFill>
          <a:latin typeface="Arial" charset="0"/>
          <a:ea typeface="黑体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accent2"/>
          </a:solidFill>
          <a:latin typeface="Arial" charset="0"/>
          <a:ea typeface="黑体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accent2"/>
          </a:solidFill>
          <a:latin typeface="Arial" charset="0"/>
          <a:ea typeface="黑体" pitchFamily="2" charset="-122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accent2"/>
          </a:solidFill>
          <a:latin typeface="Arial" charset="0"/>
          <a:ea typeface="黑体" pitchFamily="2" charset="-122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accent2"/>
          </a:solidFill>
          <a:latin typeface="Arial" charset="0"/>
          <a:ea typeface="黑体" pitchFamily="2" charset="-122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accent2"/>
          </a:solidFill>
          <a:latin typeface="Arial" charset="0"/>
          <a:ea typeface="黑体" pitchFamily="2" charset="-122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accent2"/>
          </a:solidFill>
          <a:latin typeface="Arial" charset="0"/>
          <a:ea typeface="黑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n"/>
        <a:defRPr sz="24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l"/>
        <a:defRPr sz="2000" b="1">
          <a:solidFill>
            <a:schemeClr val="tx1"/>
          </a:solidFill>
          <a:latin typeface="+mn-lt"/>
          <a:ea typeface="楷体_GB2312" pitchFamily="49" charset="-122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Gungsuh" panose="02030600000101010101" pitchFamily="18" charset="-127"/>
        <a:buChar char="-"/>
        <a:defRPr sz="2400" b="1">
          <a:solidFill>
            <a:schemeClr val="tx1"/>
          </a:solidFill>
          <a:latin typeface="+mn-lt"/>
          <a:ea typeface="宋体" pitchFamily="2" charset="-122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•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fld id="{836CB035-BD05-4744-9343-3884CB81EC31}" type="datetimeFigureOut">
              <a:rPr lang="zh-CN" altLang="en-US" baseline="0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t>2021/10/20</a:t>
            </a:fld>
            <a:endParaRPr lang="zh-CN" altLang="en-US" baseline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 baseline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fld id="{CDE13E52-98D4-4D56-ABFC-FE1EB888D54D}" type="slidenum">
              <a:rPr lang="zh-CN" altLang="en-US" baseline="0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zh-CN" altLang="en-US" baseline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01524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  <p:sldLayoutId id="2147483862" r:id="rId7"/>
    <p:sldLayoutId id="2147483863" r:id="rId8"/>
    <p:sldLayoutId id="2147483864" r:id="rId9"/>
    <p:sldLayoutId id="2147483865" r:id="rId10"/>
    <p:sldLayoutId id="2147483866" r:id="rId11"/>
    <p:sldLayoutId id="2147483867" r:id="rId12"/>
    <p:sldLayoutId id="2147483868" r:id="rId1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79388" y="981075"/>
            <a:ext cx="8839200" cy="5481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81000" y="6537325"/>
            <a:ext cx="22860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 baseline="0">
                <a:latin typeface="Arial" charset="0"/>
              </a:defRPr>
            </a:lvl1pPr>
          </a:lstStyle>
          <a:p>
            <a:pPr>
              <a:defRPr/>
            </a:pPr>
            <a:fld id="{618C75BF-420F-46A9-BC7D-C03727AB3FB9}" type="datetime1">
              <a:rPr lang="zh-CN" altLang="en-US"/>
              <a:pPr>
                <a:defRPr/>
              </a:pPr>
              <a:t>2021/10/20</a:t>
            </a:fld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819400" y="6553200"/>
            <a:ext cx="32004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 baseline="0"/>
            </a:lvl1pPr>
          </a:lstStyle>
          <a:p>
            <a:pPr>
              <a:defRPr/>
            </a:pPr>
            <a:r>
              <a:rPr lang="en-US" altLang="zh-CN"/>
              <a:t>Lecture 1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096000" y="6537325"/>
            <a:ext cx="27432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 baseline="0"/>
            </a:lvl1pPr>
          </a:lstStyle>
          <a:p>
            <a:pPr>
              <a:defRPr/>
            </a:pPr>
            <a:fld id="{959C821A-6763-4EB6-8588-90DEC902682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2" name="Rectangle 9"/>
          <p:cNvSpPr>
            <a:spLocks noGrp="1" noChangeArrowheads="1"/>
          </p:cNvSpPr>
          <p:nvPr>
            <p:ph type="title"/>
          </p:nvPr>
        </p:nvSpPr>
        <p:spPr bwMode="auto">
          <a:xfrm>
            <a:off x="179388" y="71438"/>
            <a:ext cx="8839200" cy="76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31" name="Line 8"/>
          <p:cNvSpPr>
            <a:spLocks noChangeShapeType="1"/>
          </p:cNvSpPr>
          <p:nvPr/>
        </p:nvSpPr>
        <p:spPr bwMode="auto">
          <a:xfrm flipV="1">
            <a:off x="179388" y="908050"/>
            <a:ext cx="8856662" cy="0"/>
          </a:xfrm>
          <a:prstGeom prst="line">
            <a:avLst/>
          </a:prstGeom>
          <a:noFill/>
          <a:ln w="47625" cmpd="thinThick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81188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0" r:id="rId1"/>
    <p:sldLayoutId id="2147483871" r:id="rId2"/>
    <p:sldLayoutId id="2147483872" r:id="rId3"/>
    <p:sldLayoutId id="2147483873" r:id="rId4"/>
    <p:sldLayoutId id="2147483874" r:id="rId5"/>
    <p:sldLayoutId id="2147483875" r:id="rId6"/>
    <p:sldLayoutId id="2147483876" r:id="rId7"/>
    <p:sldLayoutId id="2147483877" r:id="rId8"/>
    <p:sldLayoutId id="2147483878" r:id="rId9"/>
    <p:sldLayoutId id="2147483879" r:id="rId10"/>
    <p:sldLayoutId id="2147483880" r:id="rId11"/>
    <p:sldLayoutId id="2147483881" r:id="rId12"/>
    <p:sldLayoutId id="2147483882" r:id="rId13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accent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accent2"/>
          </a:solidFill>
          <a:latin typeface="Arial" charset="0"/>
          <a:ea typeface="黑体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accent2"/>
          </a:solidFill>
          <a:latin typeface="Arial" charset="0"/>
          <a:ea typeface="黑体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accent2"/>
          </a:solidFill>
          <a:latin typeface="Arial" charset="0"/>
          <a:ea typeface="黑体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accent2"/>
          </a:solidFill>
          <a:latin typeface="Arial" charset="0"/>
          <a:ea typeface="黑体" pitchFamily="2" charset="-122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accent2"/>
          </a:solidFill>
          <a:latin typeface="Arial" charset="0"/>
          <a:ea typeface="黑体" pitchFamily="2" charset="-122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accent2"/>
          </a:solidFill>
          <a:latin typeface="Arial" charset="0"/>
          <a:ea typeface="黑体" pitchFamily="2" charset="-122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accent2"/>
          </a:solidFill>
          <a:latin typeface="Arial" charset="0"/>
          <a:ea typeface="黑体" pitchFamily="2" charset="-122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accent2"/>
          </a:solidFill>
          <a:latin typeface="Arial" charset="0"/>
          <a:ea typeface="黑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n"/>
        <a:defRPr sz="24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l"/>
        <a:defRPr sz="2000" b="1">
          <a:solidFill>
            <a:schemeClr val="tx1"/>
          </a:solidFill>
          <a:latin typeface="+mn-lt"/>
          <a:ea typeface="楷体_GB2312" pitchFamily="49" charset="-122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Gungsuh" panose="02030600000101010101" pitchFamily="18" charset="-127"/>
        <a:buChar char="-"/>
        <a:defRPr sz="2400" b="1">
          <a:solidFill>
            <a:schemeClr val="tx1"/>
          </a:solidFill>
          <a:latin typeface="+mn-lt"/>
          <a:ea typeface="宋体" pitchFamily="2" charset="-122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•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79388" y="981075"/>
            <a:ext cx="8839200" cy="5481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</p:txBody>
      </p:sp>
      <p:sp>
        <p:nvSpPr>
          <p:cNvPr id="2" name="Rectangle 9"/>
          <p:cNvSpPr>
            <a:spLocks noGrp="1" noChangeArrowheads="1"/>
          </p:cNvSpPr>
          <p:nvPr>
            <p:ph type="title"/>
          </p:nvPr>
        </p:nvSpPr>
        <p:spPr bwMode="auto">
          <a:xfrm>
            <a:off x="179388" y="71438"/>
            <a:ext cx="8839200" cy="76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1031" name="Line 8"/>
          <p:cNvSpPr>
            <a:spLocks noChangeShapeType="1"/>
          </p:cNvSpPr>
          <p:nvPr/>
        </p:nvSpPr>
        <p:spPr bwMode="auto">
          <a:xfrm flipV="1">
            <a:off x="179388" y="908050"/>
            <a:ext cx="8856662" cy="0"/>
          </a:xfrm>
          <a:prstGeom prst="line">
            <a:avLst/>
          </a:prstGeom>
          <a:noFill/>
          <a:ln w="47625" cmpd="thinThick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16F42DEA-B9B9-45D5-96A0-2558790DF83B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>
          <a:xfrm>
            <a:off x="179512" y="6557698"/>
            <a:ext cx="2286000" cy="224102"/>
          </a:xfrm>
          <a:prstGeom prst="rect">
            <a:avLst/>
          </a:prstGeom>
          <a:ln/>
        </p:spPr>
        <p:txBody>
          <a:bodyPr anchor="ctr"/>
          <a:lstStyle>
            <a:lvl1pPr>
              <a:defRPr sz="1400" baseline="0"/>
            </a:lvl1pPr>
          </a:lstStyle>
          <a:p>
            <a:pPr>
              <a:defRPr/>
            </a:pPr>
            <a:fld id="{FAF88401-22E9-4153-B0F5-3C3505E5B3D2}" type="datetime1">
              <a:rPr lang="zh-CN" altLang="en-US" smtClean="0"/>
              <a:pPr>
                <a:defRPr/>
              </a:pPr>
              <a:t>2021/10/20</a:t>
            </a:fld>
            <a:endParaRPr lang="en-US" dirty="0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28914DB7-AD12-47E1-81D0-BD8F615DFB52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>
          <a:xfrm>
            <a:off x="6293296" y="6557698"/>
            <a:ext cx="2743200" cy="224102"/>
          </a:xfrm>
          <a:prstGeom prst="rect">
            <a:avLst/>
          </a:prstGeom>
          <a:ln/>
        </p:spPr>
        <p:txBody>
          <a:bodyPr/>
          <a:lstStyle>
            <a:lvl1pPr algn="r">
              <a:defRPr sz="1400" baseline="0"/>
            </a:lvl1pPr>
          </a:lstStyle>
          <a:p>
            <a:pPr>
              <a:defRPr/>
            </a:pPr>
            <a:fld id="{283AA37B-31F2-46EE-90A4-68D9AA6A4383}" type="slidenum">
              <a:rPr lang="en-US" altLang="zh-CN" smtClean="0"/>
              <a:pPr>
                <a:defRPr/>
              </a:pPr>
              <a:t>‹#›</a:t>
            </a:fld>
            <a:endParaRPr lang="en-US" altLang="zh-CN" dirty="0"/>
          </a:p>
        </p:txBody>
      </p:sp>
      <p:sp>
        <p:nvSpPr>
          <p:cNvPr id="10" name="Rectangle 5">
            <a:extLst>
              <a:ext uri="{FF2B5EF4-FFF2-40B4-BE49-F238E27FC236}">
                <a16:creationId xmlns:a16="http://schemas.microsoft.com/office/drawing/2014/main" id="{36856612-883B-4082-BA93-A0A90DF38E32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771800" y="6572250"/>
            <a:ext cx="3200400" cy="209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 baseline="0"/>
            </a:lvl1pPr>
          </a:lstStyle>
          <a:p>
            <a:pPr>
              <a:defRPr/>
            </a:pPr>
            <a:r>
              <a:rPr lang="en-US" altLang="zh-CN"/>
              <a:t>Hong An @CS of USTC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490700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4" r:id="rId1"/>
    <p:sldLayoutId id="2147483885" r:id="rId2"/>
    <p:sldLayoutId id="2147483886" r:id="rId3"/>
    <p:sldLayoutId id="2147483887" r:id="rId4"/>
    <p:sldLayoutId id="2147483888" r:id="rId5"/>
    <p:sldLayoutId id="2147483889" r:id="rId6"/>
    <p:sldLayoutId id="2147483890" r:id="rId7"/>
    <p:sldLayoutId id="2147483891" r:id="rId8"/>
    <p:sldLayoutId id="2147483892" r:id="rId9"/>
    <p:sldLayoutId id="2147483893" r:id="rId10"/>
    <p:sldLayoutId id="2147483894" r:id="rId11"/>
    <p:sldLayoutId id="2147483895" r:id="rId12"/>
    <p:sldLayoutId id="2147483896" r:id="rId13"/>
    <p:sldLayoutId id="2147483897" r:id="rId14"/>
    <p:sldLayoutId id="2147483898" r:id="rId15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accent2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accent2"/>
          </a:solidFill>
          <a:latin typeface="Arial" charset="0"/>
          <a:ea typeface="黑体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accent2"/>
          </a:solidFill>
          <a:latin typeface="Arial" charset="0"/>
          <a:ea typeface="黑体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accent2"/>
          </a:solidFill>
          <a:latin typeface="Arial" charset="0"/>
          <a:ea typeface="黑体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accent2"/>
          </a:solidFill>
          <a:latin typeface="Arial" charset="0"/>
          <a:ea typeface="黑体" pitchFamily="2" charset="-122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accent2"/>
          </a:solidFill>
          <a:latin typeface="Arial" charset="0"/>
          <a:ea typeface="黑体" pitchFamily="2" charset="-122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accent2"/>
          </a:solidFill>
          <a:latin typeface="Arial" charset="0"/>
          <a:ea typeface="黑体" pitchFamily="2" charset="-122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accent2"/>
          </a:solidFill>
          <a:latin typeface="Arial" charset="0"/>
          <a:ea typeface="黑体" pitchFamily="2" charset="-122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accent2"/>
          </a:solidFill>
          <a:latin typeface="Arial" charset="0"/>
          <a:ea typeface="黑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n"/>
        <a:defRPr sz="2400" b="1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l"/>
        <a:defRPr sz="2000" b="1">
          <a:solidFill>
            <a:schemeClr val="tx1"/>
          </a:solidFill>
          <a:latin typeface="+mn-lt"/>
          <a:ea typeface="楷体_GB2312" pitchFamily="49" charset="-122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Gungsuh" panose="02030600000101010101" pitchFamily="18" charset="-127"/>
        <a:buChar char="-"/>
        <a:defRPr sz="2400" b="1">
          <a:solidFill>
            <a:schemeClr val="tx1"/>
          </a:solidFill>
          <a:latin typeface="+mn-lt"/>
          <a:ea typeface="宋体" pitchFamily="2" charset="-122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•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9.xml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4" Type="http://schemas.openxmlformats.org/officeDocument/2006/relationships/notesSlide" Target="../notesSlides/notesSlide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22.wmf"/><Relationship Id="rId4" Type="http://schemas.openxmlformats.org/officeDocument/2006/relationships/oleObject" Target="../embeddings/oleObject2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5.jpeg"/><Relationship Id="rId4" Type="http://schemas.openxmlformats.org/officeDocument/2006/relationships/hyperlink" Target="http://zh.wikipedia.org/wiki/File:Maurice_V_Wilkes.jpg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9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4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9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19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22.wm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19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36.w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19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37.w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39.wmf"/><Relationship Id="rId2" Type="http://schemas.openxmlformats.org/officeDocument/2006/relationships/slideLayout" Target="../slideLayouts/slideLayout19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7.bin"/><Relationship Id="rId5" Type="http://schemas.openxmlformats.org/officeDocument/2006/relationships/image" Target="../media/image38.wmf"/><Relationship Id="rId4" Type="http://schemas.openxmlformats.org/officeDocument/2006/relationships/oleObject" Target="../embeddings/oleObject6.bin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19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40.wmf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9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4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9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9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9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9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9.xml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4" Type="http://schemas.openxmlformats.org/officeDocument/2006/relationships/notesSlide" Target="../notesSlides/notesSlide19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19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22.wm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wmf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gif"/><Relationship Id="rId13" Type="http://schemas.openxmlformats.org/officeDocument/2006/relationships/image" Target="../media/image18.jpeg"/><Relationship Id="rId3" Type="http://schemas.openxmlformats.org/officeDocument/2006/relationships/image" Target="../media/image8.jpeg"/><Relationship Id="rId7" Type="http://schemas.openxmlformats.org/officeDocument/2006/relationships/image" Target="../media/image12.jpeg"/><Relationship Id="rId12" Type="http://schemas.openxmlformats.org/officeDocument/2006/relationships/image" Target="../media/image17.jpeg"/><Relationship Id="rId2" Type="http://schemas.openxmlformats.org/officeDocument/2006/relationships/image" Target="../media/image7.jpeg"/><Relationship Id="rId16" Type="http://schemas.openxmlformats.org/officeDocument/2006/relationships/image" Target="../media/image21.jpe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1.jpeg"/><Relationship Id="rId11" Type="http://schemas.openxmlformats.org/officeDocument/2006/relationships/image" Target="../media/image16.png"/><Relationship Id="rId5" Type="http://schemas.openxmlformats.org/officeDocument/2006/relationships/image" Target="../media/image10.jpeg"/><Relationship Id="rId15" Type="http://schemas.openxmlformats.org/officeDocument/2006/relationships/image" Target="../media/image20.jpeg"/><Relationship Id="rId10" Type="http://schemas.openxmlformats.org/officeDocument/2006/relationships/image" Target="../media/image15.jpeg"/><Relationship Id="rId4" Type="http://schemas.openxmlformats.org/officeDocument/2006/relationships/image" Target="../media/image9.jpeg"/><Relationship Id="rId9" Type="http://schemas.openxmlformats.org/officeDocument/2006/relationships/image" Target="../media/image14.jpeg"/><Relationship Id="rId14" Type="http://schemas.openxmlformats.org/officeDocument/2006/relationships/image" Target="../media/image19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26.png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5.jpeg"/><Relationship Id="rId5" Type="http://schemas.openxmlformats.org/officeDocument/2006/relationships/image" Target="../media/image24.jpeg"/><Relationship Id="rId10" Type="http://schemas.openxmlformats.org/officeDocument/2006/relationships/image" Target="../media/image22.wmf"/><Relationship Id="rId4" Type="http://schemas.openxmlformats.org/officeDocument/2006/relationships/image" Target="../media/image23.jpeg"/><Relationship Id="rId9" Type="http://schemas.openxmlformats.org/officeDocument/2006/relationships/oleObject" Target="../embeddings/oleObject1.bin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4294967295"/>
          </p:nvPr>
        </p:nvSpPr>
        <p:spPr>
          <a:xfrm>
            <a:off x="35496" y="2204864"/>
            <a:ext cx="9108504" cy="2160240"/>
          </a:xfrm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>
            <a:normAutofit/>
          </a:bodyPr>
          <a:lstStyle/>
          <a:p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Chapter 4  </a:t>
            </a:r>
            <a:br>
              <a:rPr lang="en-US" altLang="zh-CN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pitchFamily="34" charset="-122"/>
              </a:rPr>
              <a:t>The von Neumann Model</a:t>
            </a:r>
            <a:endParaRPr lang="zh-CN" altLang="en-US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Verdana" panose="020B0604030504040204" pitchFamily="3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932039" y="404664"/>
            <a:ext cx="413760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eaLnBrk="1" hangingPunct="1">
              <a:buFont typeface="Wingdings" panose="05000000000000000000" pitchFamily="2" charset="2"/>
              <a:buNone/>
            </a:pPr>
            <a:r>
              <a:rPr lang="zh-CN" altLang="en-US" sz="2800" b="1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计算机系统概论</a:t>
            </a:r>
            <a:endParaRPr lang="en-US" altLang="zh-CN" sz="2800" b="1" baseline="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 eaLnBrk="1" hangingPunct="1">
              <a:buFont typeface="Wingdings" panose="05000000000000000000" pitchFamily="2" charset="2"/>
              <a:buNone/>
            </a:pPr>
            <a:r>
              <a:rPr lang="en-US" altLang="zh-CN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Introduction to Computing Systems</a:t>
            </a:r>
          </a:p>
          <a:p>
            <a:pPr algn="r" eaLnBrk="1" hangingPunct="1">
              <a:buFont typeface="Wingdings" panose="05000000000000000000" pitchFamily="2" charset="2"/>
              <a:buNone/>
            </a:pPr>
            <a:r>
              <a:rPr lang="zh-CN" altLang="en-US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CS1002A.02</a:t>
            </a:r>
            <a:r>
              <a:rPr lang="zh-CN" altLang="en-US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baseline="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B072EEC-9940-4C94-93ED-133627235746}"/>
              </a:ext>
            </a:extLst>
          </p:cNvPr>
          <p:cNvSpPr txBox="1"/>
          <p:nvPr/>
        </p:nvSpPr>
        <p:spPr>
          <a:xfrm>
            <a:off x="2406644" y="5019680"/>
            <a:ext cx="4326248" cy="907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endParaRPr lang="en-US" altLang="zh-CN" sz="1400" b="1" baseline="0" dirty="0">
              <a:solidFill>
                <a:schemeClr val="bg2">
                  <a:lumMod val="1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3200" b="1" baseline="0" dirty="0">
                <a:solidFill>
                  <a:srgbClr val="1F497D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计算机科学与技术学院</a:t>
            </a:r>
            <a:endParaRPr lang="en-US" altLang="zh-CN" sz="3200" b="1" baseline="0" dirty="0">
              <a:solidFill>
                <a:srgbClr val="1F497D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algn="ctr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baseline="0" dirty="0">
                <a:solidFill>
                  <a:srgbClr val="1F497D"/>
                </a:solidFill>
                <a:latin typeface="Calibri"/>
                <a:ea typeface="华文新魏" panose="02010800040101010101" pitchFamily="2" charset="-122"/>
              </a:rPr>
              <a:t>School of Computer Science and Technology</a:t>
            </a:r>
            <a:endParaRPr lang="zh-CN" altLang="en-US" baseline="0" dirty="0">
              <a:solidFill>
                <a:srgbClr val="1F497D"/>
              </a:solidFill>
              <a:latin typeface="Calibri"/>
              <a:ea typeface="华文新魏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661727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7" name="Rectangle 2"/>
          <p:cNvSpPr>
            <a:spLocks noGrp="1" noChangeArrowheads="1"/>
          </p:cNvSpPr>
          <p:nvPr>
            <p:ph type="title"/>
          </p:nvPr>
        </p:nvSpPr>
        <p:spPr>
          <a:solidFill>
            <a:schemeClr val="bg1"/>
          </a:solidFill>
        </p:spPr>
        <p:txBody>
          <a:bodyPr lIns="92075" tIns="46038" rIns="92075" bIns="46038"/>
          <a:lstStyle/>
          <a:p>
            <a:r>
              <a:rPr lang="en-US" altLang="zh-CN" dirty="0"/>
              <a:t>Great Idea #4: Software and Hardware Co-design</a:t>
            </a:r>
            <a:r>
              <a:rPr lang="en-US" altLang="zh-CN" sz="2400" dirty="0">
                <a:latin typeface="黑体" panose="02010609060101010101" pitchFamily="49" charset="-122"/>
              </a:rPr>
              <a:t> </a:t>
            </a:r>
          </a:p>
        </p:txBody>
      </p:sp>
      <p:pic>
        <p:nvPicPr>
          <p:cNvPr id="74759" name="Picture 18" descr="ch01-transform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575" y="1119188"/>
            <a:ext cx="2574925" cy="5046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4760" name="Line 5"/>
          <p:cNvSpPr>
            <a:spLocks noChangeShapeType="1"/>
          </p:cNvSpPr>
          <p:nvPr/>
        </p:nvSpPr>
        <p:spPr bwMode="auto">
          <a:xfrm flipV="1">
            <a:off x="250825" y="3124200"/>
            <a:ext cx="8304213" cy="17463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ffectLst>
            <a:outerShdw dist="23000" dir="5400000" rotWithShape="0">
              <a:srgbClr val="000000">
                <a:alpha val="34998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-2500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4761" name="Text Box 6"/>
          <p:cNvSpPr txBox="1">
            <a:spLocks noChangeArrowheads="1"/>
          </p:cNvSpPr>
          <p:nvPr/>
        </p:nvSpPr>
        <p:spPr bwMode="auto">
          <a:xfrm>
            <a:off x="107950" y="2667000"/>
            <a:ext cx="135139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l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Font typeface="Gungsuh" panose="02030600000101010101" pitchFamily="18" charset="-127"/>
              <a:buChar char="-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1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Franklin Gothic Book" pitchFamily="34" charset="0"/>
                <a:ea typeface="宋体" panose="02010600030101010101" pitchFamily="2" charset="-122"/>
                <a:cs typeface="+mn-cs"/>
              </a:rPr>
              <a:t>Software</a:t>
            </a:r>
          </a:p>
        </p:txBody>
      </p:sp>
      <p:sp>
        <p:nvSpPr>
          <p:cNvPr id="74762" name="Text Box 7"/>
          <p:cNvSpPr txBox="1">
            <a:spLocks noChangeArrowheads="1"/>
          </p:cNvSpPr>
          <p:nvPr/>
        </p:nvSpPr>
        <p:spPr bwMode="auto">
          <a:xfrm>
            <a:off x="34925" y="3124200"/>
            <a:ext cx="145129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l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Font typeface="Gungsuh" panose="02030600000101010101" pitchFamily="18" charset="-127"/>
              <a:buChar char="-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1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Franklin Gothic Book" pitchFamily="34" charset="0"/>
                <a:ea typeface="宋体" panose="02010600030101010101" pitchFamily="2" charset="-122"/>
                <a:cs typeface="+mn-cs"/>
              </a:rPr>
              <a:t>Hardware</a:t>
            </a:r>
          </a:p>
        </p:txBody>
      </p:sp>
      <p:sp>
        <p:nvSpPr>
          <p:cNvPr id="74763" name="Text Box 8"/>
          <p:cNvSpPr txBox="1">
            <a:spLocks noChangeArrowheads="1"/>
          </p:cNvSpPr>
          <p:nvPr/>
        </p:nvSpPr>
        <p:spPr bwMode="auto">
          <a:xfrm>
            <a:off x="5125006" y="1196975"/>
            <a:ext cx="158088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l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Font typeface="Gungsuh" panose="02030600000101010101" pitchFamily="18" charset="-127"/>
              <a:buChar char="-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  <a:t>Application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333399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74764" name="Text Box 9"/>
          <p:cNvSpPr txBox="1">
            <a:spLocks noChangeArrowheads="1"/>
          </p:cNvSpPr>
          <p:nvPr/>
        </p:nvSpPr>
        <p:spPr bwMode="auto">
          <a:xfrm>
            <a:off x="5216377" y="2428875"/>
            <a:ext cx="139814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l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Font typeface="Gungsuh" panose="02030600000101010101" pitchFamily="18" charset="-127"/>
              <a:buChar char="-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  <a:t>Language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333399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74765" name="Text Box 10"/>
          <p:cNvSpPr txBox="1">
            <a:spLocks noChangeArrowheads="1"/>
          </p:cNvSpPr>
          <p:nvPr/>
        </p:nvSpPr>
        <p:spPr bwMode="auto">
          <a:xfrm>
            <a:off x="3275856" y="2878474"/>
            <a:ext cx="5279182" cy="64633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l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Font typeface="Gungsuh" panose="02030600000101010101" pitchFamily="18" charset="-127"/>
              <a:buChar char="-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Machine Architecture, ISA </a:t>
            </a:r>
          </a:p>
        </p:txBody>
      </p:sp>
      <p:sp>
        <p:nvSpPr>
          <p:cNvPr id="74766" name="Text Box 11"/>
          <p:cNvSpPr txBox="1">
            <a:spLocks noChangeArrowheads="1"/>
          </p:cNvSpPr>
          <p:nvPr/>
        </p:nvSpPr>
        <p:spPr bwMode="auto">
          <a:xfrm>
            <a:off x="4933448" y="3679825"/>
            <a:ext cx="233429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l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Font typeface="Gungsuh" panose="02030600000101010101" pitchFamily="18" charset="-127"/>
              <a:buChar char="-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  <a:t>Microarchitecture</a:t>
            </a:r>
          </a:p>
        </p:txBody>
      </p:sp>
      <p:sp>
        <p:nvSpPr>
          <p:cNvPr id="74767" name="Text Box 12"/>
          <p:cNvSpPr txBox="1">
            <a:spLocks noChangeArrowheads="1"/>
          </p:cNvSpPr>
          <p:nvPr/>
        </p:nvSpPr>
        <p:spPr bwMode="auto">
          <a:xfrm>
            <a:off x="5053673" y="4406900"/>
            <a:ext cx="172354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l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Font typeface="Gungsuh" panose="02030600000101010101" pitchFamily="18" charset="-127"/>
              <a:buChar char="-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  <a:t>Logic and IC</a:t>
            </a:r>
          </a:p>
        </p:txBody>
      </p:sp>
      <p:sp>
        <p:nvSpPr>
          <p:cNvPr id="74768" name="Text Box 13"/>
          <p:cNvSpPr txBox="1">
            <a:spLocks noChangeArrowheads="1"/>
          </p:cNvSpPr>
          <p:nvPr/>
        </p:nvSpPr>
        <p:spPr bwMode="auto">
          <a:xfrm>
            <a:off x="5409540" y="5480050"/>
            <a:ext cx="101181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l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Font typeface="Gungsuh" panose="02030600000101010101" pitchFamily="18" charset="-127"/>
              <a:buChar char="-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  <a:t>Device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333399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74769" name="Text Box 14"/>
          <p:cNvSpPr txBox="1">
            <a:spLocks noChangeArrowheads="1"/>
          </p:cNvSpPr>
          <p:nvPr/>
        </p:nvSpPr>
        <p:spPr bwMode="auto">
          <a:xfrm>
            <a:off x="5965825" y="5791200"/>
            <a:ext cx="1841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l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Font typeface="Gungsuh" panose="02030600000101010101" pitchFamily="18" charset="-127"/>
              <a:buChar char="-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zh-CN" sz="1400" b="1" i="0" u="none" strike="noStrike" kern="1200" cap="none" spc="0" normalizeH="0" baseline="0" noProof="0">
              <a:ln>
                <a:noFill/>
              </a:ln>
              <a:solidFill>
                <a:srgbClr val="333399"/>
              </a:solidFill>
              <a:effectLst/>
              <a:uLnTx/>
              <a:uFillTx/>
              <a:latin typeface="Franklin Gothic Demi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4770" name="Text Box 16"/>
          <p:cNvSpPr txBox="1">
            <a:spLocks noChangeArrowheads="1"/>
          </p:cNvSpPr>
          <p:nvPr/>
        </p:nvSpPr>
        <p:spPr bwMode="auto">
          <a:xfrm>
            <a:off x="4106298" y="1796324"/>
            <a:ext cx="361829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l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Font typeface="Gungsuh" panose="02030600000101010101" pitchFamily="18" charset="-127"/>
              <a:buChar char="-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  <a:t>Algorithm &amp; Data Structure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333399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20" name="日期占位符 3">
            <a:extLst>
              <a:ext uri="{FF2B5EF4-FFF2-40B4-BE49-F238E27FC236}">
                <a16:creationId xmlns:a16="http://schemas.microsoft.com/office/drawing/2014/main" id="{B59DD392-465B-41C0-B167-6CC4400A280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79512" y="6537325"/>
            <a:ext cx="2286000" cy="244475"/>
          </a:xfrm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AF88401-22E9-4153-B0F5-3C3505E5B3D2}" type="datetime1">
              <a:rPr kumimoji="0" lang="zh-CN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2021/10/20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1" name="灯片编号占位符 5">
            <a:extLst>
              <a:ext uri="{FF2B5EF4-FFF2-40B4-BE49-F238E27FC236}">
                <a16:creationId xmlns:a16="http://schemas.microsoft.com/office/drawing/2014/main" id="{B8A4F1D5-16A0-438E-A209-060EE77FB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293296" y="6537325"/>
            <a:ext cx="2743200" cy="244475"/>
          </a:xfrm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83AA37B-31F2-46EE-90A4-68D9AA6A4383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E8B838B1-0048-4859-9317-A42DFA778014}"/>
              </a:ext>
            </a:extLst>
          </p:cNvPr>
          <p:cNvSpPr/>
          <p:nvPr/>
        </p:nvSpPr>
        <p:spPr>
          <a:xfrm>
            <a:off x="2120900" y="6051238"/>
            <a:ext cx="643413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1" hangingPunct="1">
              <a:defRPr/>
            </a:pPr>
            <a:r>
              <a:rPr lang="en-US" altLang="zh-CN" sz="2400" b="1" baseline="0" dirty="0">
                <a:solidFill>
                  <a:srgbClr val="FF3300"/>
                </a:solidFill>
              </a:rPr>
              <a:t>Computer System: Layers of Abstraction</a:t>
            </a:r>
            <a:endParaRPr lang="zh-CN" altLang="en-US" sz="2400" b="1" baseline="0" dirty="0">
              <a:solidFill>
                <a:srgbClr val="FF3300"/>
              </a:solidFill>
            </a:endParaRPr>
          </a:p>
        </p:txBody>
      </p:sp>
      <p:sp>
        <p:nvSpPr>
          <p:cNvPr id="18" name="AutoShape 15">
            <a:extLst>
              <a:ext uri="{FF2B5EF4-FFF2-40B4-BE49-F238E27FC236}">
                <a16:creationId xmlns:a16="http://schemas.microsoft.com/office/drawing/2014/main" id="{7C49EDD7-857E-443A-A503-3052502BD1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80288" y="4508500"/>
            <a:ext cx="1439862" cy="649288"/>
          </a:xfrm>
          <a:prstGeom prst="wedgeRoundRectCallout">
            <a:avLst>
              <a:gd name="adj1" fmla="val -61441"/>
              <a:gd name="adj2" fmla="val -199660"/>
              <a:gd name="adj3" fmla="val 16667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l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Font typeface="Gungsuh" pitchFamily="18" charset="-127"/>
              <a:buChar char="-"/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Now, You are Here.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MH_Others_2">
            <a:extLst>
              <a:ext uri="{FF2B5EF4-FFF2-40B4-BE49-F238E27FC236}">
                <a16:creationId xmlns:a16="http://schemas.microsoft.com/office/drawing/2014/main" id="{9056126C-8529-435C-A5C5-25B6DCFEACB5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67798" y="224843"/>
            <a:ext cx="2023020" cy="492443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Outline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22" name="TextBox 7">
            <a:extLst>
              <a:ext uri="{FF2B5EF4-FFF2-40B4-BE49-F238E27FC236}">
                <a16:creationId xmlns:a16="http://schemas.microsoft.com/office/drawing/2014/main" id="{FBFB4F98-A1B6-4B54-9432-9B1BAD84A1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5912" y="1861642"/>
            <a:ext cx="7418983" cy="43842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square" lIns="105000" tIns="52500" rIns="105000" bIns="52500" anchor="ctr">
            <a:spAutoFit/>
          </a:bodyPr>
          <a:lstStyle>
            <a:lvl1pPr>
              <a:spcBef>
                <a:spcPts val="600"/>
              </a:spcBef>
              <a:buClr>
                <a:schemeClr val="accent1"/>
              </a:buClr>
              <a:buSzPct val="76000"/>
              <a:buFont typeface="Wingdings 3" panose="05040102010807070707" pitchFamily="18" charset="2"/>
              <a:buChar char=""/>
              <a:defRPr sz="2600">
                <a:solidFill>
                  <a:schemeClr val="tx1"/>
                </a:solidFill>
                <a:latin typeface="Gill Sans MT" panose="020B0502020104020203" pitchFamily="34" charset="0"/>
                <a:ea typeface="微软雅黑" panose="020B0503020204020204" pitchFamily="34" charset="-122"/>
                <a:sym typeface="Times New Roman" panose="02020603050405020304" pitchFamily="18" charset="0"/>
              </a:defRPr>
            </a:lvl1pPr>
            <a:lvl2pPr marL="742950" indent="-285750">
              <a:spcBef>
                <a:spcPts val="500"/>
              </a:spcBef>
              <a:buClr>
                <a:schemeClr val="accent2"/>
              </a:buClr>
              <a:buSzPct val="76000"/>
              <a:buFont typeface="Wingdings 3" panose="05040102010807070707" pitchFamily="18" charset="2"/>
              <a:buChar char=""/>
              <a:defRPr sz="2300">
                <a:solidFill>
                  <a:schemeClr val="tx2"/>
                </a:solidFill>
                <a:latin typeface="Gill Sans MT" panose="020B0502020104020203" pitchFamily="34" charset="0"/>
                <a:ea typeface="微软雅黑" panose="020B0503020204020204" pitchFamily="34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ts val="500"/>
              </a:spcBef>
              <a:buClr>
                <a:srgbClr val="BCBCBC"/>
              </a:buClr>
              <a:buSzPct val="76000"/>
              <a:buFont typeface="Wingdings 3" panose="05040102010807070707" pitchFamily="18" charset="2"/>
              <a:buChar char="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微软雅黑" panose="020B0503020204020204" pitchFamily="34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ts val="400"/>
              </a:spcBef>
              <a:buClr>
                <a:srgbClr val="8BA2B4"/>
              </a:buClr>
              <a:buSzPct val="70000"/>
              <a:buFont typeface="Wingdings" panose="05000000000000000000" pitchFamily="2" charset="2"/>
              <a:buChar char="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微软雅黑" panose="020B0503020204020204" pitchFamily="34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ts val="3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  <a:ea typeface="微软雅黑" panose="020B0503020204020204" pitchFamily="34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  <a:ea typeface="微软雅黑" panose="020B0503020204020204" pitchFamily="34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  <a:ea typeface="微软雅黑" panose="020B0503020204020204" pitchFamily="34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  <a:ea typeface="微软雅黑" panose="020B0503020204020204" pitchFamily="34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  <a:ea typeface="微软雅黑" panose="020B0503020204020204" pitchFamily="34" charset="-122"/>
                <a:sym typeface="Times New Roman" panose="02020603050405020304" pitchFamily="18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rgbClr val="4F81BD"/>
              </a:buClr>
              <a:buSzPct val="76000"/>
              <a:buFont typeface="Wingdings 3" panose="05040102010807070707" pitchFamily="18" charset="2"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Times New Roman" panose="02020603050405020304" pitchFamily="18" charset="0"/>
              </a:rPr>
              <a:t>Review</a:t>
            </a:r>
          </a:p>
        </p:txBody>
      </p:sp>
      <p:sp>
        <p:nvSpPr>
          <p:cNvPr id="23" name="Text Box 17">
            <a:extLst>
              <a:ext uri="{FF2B5EF4-FFF2-40B4-BE49-F238E27FC236}">
                <a16:creationId xmlns:a16="http://schemas.microsoft.com/office/drawing/2014/main" id="{10064102-F5B2-40A8-A097-05F8C082B5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7544" y="1768676"/>
            <a:ext cx="611764" cy="624357"/>
          </a:xfrm>
          <a:prstGeom prst="rect">
            <a:avLst/>
          </a:prstGeom>
          <a:gradFill flip="none" rotWithShape="1">
            <a:gsLst>
              <a:gs pos="0">
                <a:srgbClr val="003399">
                  <a:tint val="66000"/>
                  <a:satMod val="160000"/>
                </a:srgbClr>
              </a:gs>
              <a:gs pos="50000">
                <a:srgbClr val="003399">
                  <a:tint val="44500"/>
                  <a:satMod val="160000"/>
                </a:srgbClr>
              </a:gs>
              <a:gs pos="100000">
                <a:srgbClr val="003399">
                  <a:tint val="23500"/>
                  <a:satMod val="160000"/>
                </a:srgbClr>
              </a:gs>
            </a:gsLst>
            <a:lin ang="18900000" scaled="1"/>
            <a:tileRect/>
          </a:gradFill>
          <a:ln w="9525">
            <a:noFill/>
            <a:miter lim="800000"/>
            <a:headEnd/>
            <a:tailEnd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anchor="ctr" anchorCtr="1"/>
          <a:lstStyle>
            <a:lvl1pPr defTabSz="895350">
              <a:defRPr sz="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defTabSz="895350">
              <a:defRPr sz="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defTabSz="895350">
              <a:defRPr sz="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defTabSz="895350">
              <a:defRPr sz="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defTabSz="895350">
              <a:defRPr sz="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895350" fontAlgn="base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895350" fontAlgn="base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895350" fontAlgn="base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895350" fontAlgn="base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marL="0" marR="0" lvl="0" indent="0" algn="ctr" defTabSz="89535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1</a:t>
            </a:r>
          </a:p>
        </p:txBody>
      </p: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D93F16C4-A290-47B9-BA72-08B73E244C4D}"/>
              </a:ext>
            </a:extLst>
          </p:cNvPr>
          <p:cNvCxnSpPr/>
          <p:nvPr/>
        </p:nvCxnSpPr>
        <p:spPr>
          <a:xfrm>
            <a:off x="474181" y="2415697"/>
            <a:ext cx="8130267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 Box 17">
            <a:extLst>
              <a:ext uri="{FF2B5EF4-FFF2-40B4-BE49-F238E27FC236}">
                <a16:creationId xmlns:a16="http://schemas.microsoft.com/office/drawing/2014/main" id="{EF1DEE29-9275-45CA-A1C1-B2DD20A337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3592" y="3351456"/>
            <a:ext cx="611764" cy="624357"/>
          </a:xfrm>
          <a:prstGeom prst="rect">
            <a:avLst/>
          </a:prstGeom>
          <a:gradFill flip="none" rotWithShape="1">
            <a:gsLst>
              <a:gs pos="0">
                <a:srgbClr val="003399">
                  <a:tint val="66000"/>
                  <a:satMod val="160000"/>
                </a:srgbClr>
              </a:gs>
              <a:gs pos="50000">
                <a:srgbClr val="003399">
                  <a:tint val="44500"/>
                  <a:satMod val="160000"/>
                </a:srgbClr>
              </a:gs>
              <a:gs pos="100000">
                <a:srgbClr val="003399">
                  <a:tint val="23500"/>
                  <a:satMod val="160000"/>
                </a:srgbClr>
              </a:gs>
            </a:gsLst>
            <a:lin ang="18900000" scaled="1"/>
            <a:tileRect/>
          </a:gradFill>
          <a:ln w="9525">
            <a:noFill/>
            <a:miter lim="800000"/>
            <a:headEnd/>
            <a:tailEnd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anchor="ctr" anchorCtr="1"/>
          <a:lstStyle>
            <a:lvl1pPr defTabSz="895350">
              <a:defRPr sz="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defTabSz="895350">
              <a:defRPr sz="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defTabSz="895350">
              <a:defRPr sz="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defTabSz="895350">
              <a:defRPr sz="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defTabSz="895350">
              <a:defRPr sz="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895350" fontAlgn="base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895350" fontAlgn="base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895350" fontAlgn="base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895350" fontAlgn="base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marL="0" marR="0" lvl="0" indent="0" algn="ctr" defTabSz="89535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3</a:t>
            </a:r>
          </a:p>
        </p:txBody>
      </p:sp>
      <p:sp>
        <p:nvSpPr>
          <p:cNvPr id="33" name="矩形 17">
            <a:extLst>
              <a:ext uri="{FF2B5EF4-FFF2-40B4-BE49-F238E27FC236}">
                <a16:creationId xmlns:a16="http://schemas.microsoft.com/office/drawing/2014/main" id="{8D3CB30D-E9CE-4AAA-8189-C4674F81A9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59632" y="3444422"/>
            <a:ext cx="7344816" cy="43842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square" lIns="105000" tIns="52500" rIns="105000" bIns="52500" anchor="ctr">
            <a:spAutoFit/>
          </a:bodyPr>
          <a:lstStyle>
            <a:lvl1pPr>
              <a:spcBef>
                <a:spcPts val="600"/>
              </a:spcBef>
              <a:buClr>
                <a:schemeClr val="accent1"/>
              </a:buClr>
              <a:buSzPct val="76000"/>
              <a:buFont typeface="Wingdings 3" panose="05040102010807070707" pitchFamily="18" charset="2"/>
              <a:buChar char=""/>
              <a:defRPr sz="2600">
                <a:solidFill>
                  <a:schemeClr val="tx1"/>
                </a:solidFill>
                <a:latin typeface="Gill Sans MT" panose="020B0502020104020203" pitchFamily="34" charset="0"/>
                <a:ea typeface="微软雅黑" panose="020B0503020204020204" pitchFamily="34" charset="-122"/>
                <a:sym typeface="Times New Roman" panose="02020603050405020304" pitchFamily="18" charset="0"/>
              </a:defRPr>
            </a:lvl1pPr>
            <a:lvl2pPr marL="742950" indent="-285750">
              <a:spcBef>
                <a:spcPts val="500"/>
              </a:spcBef>
              <a:buClr>
                <a:schemeClr val="accent2"/>
              </a:buClr>
              <a:buSzPct val="76000"/>
              <a:buFont typeface="Wingdings 3" panose="05040102010807070707" pitchFamily="18" charset="2"/>
              <a:buChar char=""/>
              <a:defRPr sz="2300">
                <a:solidFill>
                  <a:schemeClr val="tx2"/>
                </a:solidFill>
                <a:latin typeface="Gill Sans MT" panose="020B0502020104020203" pitchFamily="34" charset="0"/>
                <a:ea typeface="微软雅黑" panose="020B0503020204020204" pitchFamily="34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ts val="500"/>
              </a:spcBef>
              <a:buClr>
                <a:srgbClr val="BCBCBC"/>
              </a:buClr>
              <a:buSzPct val="76000"/>
              <a:buFont typeface="Wingdings 3" panose="05040102010807070707" pitchFamily="18" charset="2"/>
              <a:buChar char="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微软雅黑" panose="020B0503020204020204" pitchFamily="34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ts val="400"/>
              </a:spcBef>
              <a:buClr>
                <a:srgbClr val="8BA2B4"/>
              </a:buClr>
              <a:buSzPct val="70000"/>
              <a:buFont typeface="Wingdings" panose="05000000000000000000" pitchFamily="2" charset="2"/>
              <a:buChar char="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微软雅黑" panose="020B0503020204020204" pitchFamily="34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ts val="3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  <a:ea typeface="微软雅黑" panose="020B0503020204020204" pitchFamily="34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  <a:ea typeface="微软雅黑" panose="020B0503020204020204" pitchFamily="34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  <a:ea typeface="微软雅黑" panose="020B0503020204020204" pitchFamily="34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  <a:ea typeface="微软雅黑" panose="020B0503020204020204" pitchFamily="34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  <a:ea typeface="微软雅黑" panose="020B0503020204020204" pitchFamily="34" charset="-122"/>
                <a:sym typeface="Times New Roman" panose="02020603050405020304" pitchFamily="18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rgbClr val="4F81BD"/>
              </a:buClr>
              <a:buSzPct val="76000"/>
              <a:buFont typeface="Wingdings 3" panose="05040102010807070707" pitchFamily="18" charset="2"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Times New Roman" panose="02020603050405020304" pitchFamily="18" charset="0"/>
              </a:rPr>
              <a:t>A Machine Structure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Times New Roman" panose="02020603050405020304" pitchFamily="18" charset="0"/>
              </a:rPr>
              <a:t>：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Times New Roman" panose="02020603050405020304" pitchFamily="18" charset="0"/>
              </a:rPr>
              <a:t>von Neumann Model</a:t>
            </a: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Times New Roman" panose="02020603050405020304" pitchFamily="18" charset="0"/>
              </a:rPr>
              <a:t> 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Times New Roman" panose="02020603050405020304" pitchFamily="18" charset="0"/>
            </a:endParaRPr>
          </a:p>
        </p:txBody>
      </p: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180CF5E8-68AF-4F8B-B510-DB9A7B9CCB03}"/>
              </a:ext>
            </a:extLst>
          </p:cNvPr>
          <p:cNvCxnSpPr/>
          <p:nvPr/>
        </p:nvCxnSpPr>
        <p:spPr>
          <a:xfrm>
            <a:off x="438669" y="4005064"/>
            <a:ext cx="8130267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Box 17">
            <a:extLst>
              <a:ext uri="{FF2B5EF4-FFF2-40B4-BE49-F238E27FC236}">
                <a16:creationId xmlns:a16="http://schemas.microsoft.com/office/drawing/2014/main" id="{CE5C1212-F8ED-4FB6-A797-C6AFBC1794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3592" y="2554177"/>
            <a:ext cx="611764" cy="624357"/>
          </a:xfrm>
          <a:prstGeom prst="rect">
            <a:avLst/>
          </a:prstGeom>
          <a:solidFill>
            <a:srgbClr val="003399">
              <a:alpha val="67000"/>
            </a:srgbClr>
          </a:solidFill>
          <a:ln w="9525">
            <a:noFill/>
            <a:miter lim="800000"/>
            <a:headEnd/>
            <a:tailEnd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anchor="ctr" anchorCtr="1"/>
          <a:lstStyle>
            <a:lvl1pPr defTabSz="895350">
              <a:defRPr sz="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defTabSz="895350">
              <a:defRPr sz="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defTabSz="895350">
              <a:defRPr sz="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defTabSz="895350">
              <a:defRPr sz="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defTabSz="895350">
              <a:defRPr sz="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895350" fontAlgn="base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895350" fontAlgn="base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895350" fontAlgn="base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895350" fontAlgn="base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marL="0" marR="0" lvl="0" indent="0" algn="ctr" defTabSz="89535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2</a:t>
            </a:r>
          </a:p>
        </p:txBody>
      </p:sp>
      <p:sp>
        <p:nvSpPr>
          <p:cNvPr id="21" name="矩形 17">
            <a:extLst>
              <a:ext uri="{FF2B5EF4-FFF2-40B4-BE49-F238E27FC236}">
                <a16:creationId xmlns:a16="http://schemas.microsoft.com/office/drawing/2014/main" id="{71D289C4-D39F-4710-BBD5-91958FB299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59632" y="2647143"/>
            <a:ext cx="7344816" cy="43842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square" lIns="105000" tIns="52500" rIns="105000" bIns="52500" anchor="ctr">
            <a:spAutoFit/>
          </a:bodyPr>
          <a:lstStyle>
            <a:lvl1pPr>
              <a:spcBef>
                <a:spcPts val="600"/>
              </a:spcBef>
              <a:buClr>
                <a:schemeClr val="accent1"/>
              </a:buClr>
              <a:buSzPct val="76000"/>
              <a:buFont typeface="Wingdings 3" panose="05040102010807070707" pitchFamily="18" charset="2"/>
              <a:buChar char=""/>
              <a:defRPr sz="2600">
                <a:solidFill>
                  <a:schemeClr val="tx1"/>
                </a:solidFill>
                <a:latin typeface="Gill Sans MT" panose="020B0502020104020203" pitchFamily="34" charset="0"/>
                <a:ea typeface="微软雅黑" panose="020B0503020204020204" pitchFamily="34" charset="-122"/>
                <a:sym typeface="Times New Roman" panose="02020603050405020304" pitchFamily="18" charset="0"/>
              </a:defRPr>
            </a:lvl1pPr>
            <a:lvl2pPr marL="742950" indent="-285750">
              <a:spcBef>
                <a:spcPts val="500"/>
              </a:spcBef>
              <a:buClr>
                <a:schemeClr val="accent2"/>
              </a:buClr>
              <a:buSzPct val="76000"/>
              <a:buFont typeface="Wingdings 3" panose="05040102010807070707" pitchFamily="18" charset="2"/>
              <a:buChar char=""/>
              <a:defRPr sz="2300">
                <a:solidFill>
                  <a:schemeClr val="tx2"/>
                </a:solidFill>
                <a:latin typeface="Gill Sans MT" panose="020B0502020104020203" pitchFamily="34" charset="0"/>
                <a:ea typeface="微软雅黑" panose="020B0503020204020204" pitchFamily="34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ts val="500"/>
              </a:spcBef>
              <a:buClr>
                <a:srgbClr val="BCBCBC"/>
              </a:buClr>
              <a:buSzPct val="76000"/>
              <a:buFont typeface="Wingdings 3" panose="05040102010807070707" pitchFamily="18" charset="2"/>
              <a:buChar char="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微软雅黑" panose="020B0503020204020204" pitchFamily="34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ts val="400"/>
              </a:spcBef>
              <a:buClr>
                <a:srgbClr val="8BA2B4"/>
              </a:buClr>
              <a:buSzPct val="70000"/>
              <a:buFont typeface="Wingdings" panose="05000000000000000000" pitchFamily="2" charset="2"/>
              <a:buChar char="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微软雅黑" panose="020B0503020204020204" pitchFamily="34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ts val="3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  <a:ea typeface="微软雅黑" panose="020B0503020204020204" pitchFamily="34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  <a:ea typeface="微软雅黑" panose="020B0503020204020204" pitchFamily="34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  <a:ea typeface="微软雅黑" panose="020B0503020204020204" pitchFamily="34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  <a:ea typeface="微软雅黑" panose="020B0503020204020204" pitchFamily="34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  <a:ea typeface="微软雅黑" panose="020B0503020204020204" pitchFamily="34" charset="-122"/>
                <a:sym typeface="Times New Roman" panose="02020603050405020304" pitchFamily="18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rgbClr val="4F81BD"/>
              </a:buClr>
              <a:buSzPct val="76000"/>
              <a:buFont typeface="Wingdings 3" panose="05040102010807070707" pitchFamily="18" charset="2"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Times New Roman" panose="02020603050405020304" pitchFamily="18" charset="0"/>
              </a:rPr>
              <a:t>From ENIAC to the Stored Program Computer</a:t>
            </a:r>
          </a:p>
        </p:txBody>
      </p: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F27503D4-1039-4406-BA5B-9D61A87E45D7}"/>
              </a:ext>
            </a:extLst>
          </p:cNvPr>
          <p:cNvCxnSpPr/>
          <p:nvPr/>
        </p:nvCxnSpPr>
        <p:spPr>
          <a:xfrm>
            <a:off x="438669" y="3207785"/>
            <a:ext cx="8130267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30B97DD4-DFAF-460E-BBC2-FAD7477409F4}"/>
              </a:ext>
            </a:extLst>
          </p:cNvPr>
          <p:cNvCxnSpPr/>
          <p:nvPr/>
        </p:nvCxnSpPr>
        <p:spPr>
          <a:xfrm>
            <a:off x="474181" y="3212976"/>
            <a:ext cx="8130267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 Box 17">
            <a:extLst>
              <a:ext uri="{FF2B5EF4-FFF2-40B4-BE49-F238E27FC236}">
                <a16:creationId xmlns:a16="http://schemas.microsoft.com/office/drawing/2014/main" id="{F2A6EB95-A217-45C7-8DA1-F9D56EBAD5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3592" y="4143544"/>
            <a:ext cx="611764" cy="624357"/>
          </a:xfrm>
          <a:prstGeom prst="rect">
            <a:avLst/>
          </a:prstGeom>
          <a:gradFill flip="none" rotWithShape="1">
            <a:gsLst>
              <a:gs pos="0">
                <a:srgbClr val="003399">
                  <a:tint val="66000"/>
                  <a:satMod val="160000"/>
                </a:srgbClr>
              </a:gs>
              <a:gs pos="50000">
                <a:srgbClr val="003399">
                  <a:tint val="44500"/>
                  <a:satMod val="160000"/>
                </a:srgbClr>
              </a:gs>
              <a:gs pos="100000">
                <a:srgbClr val="003399">
                  <a:tint val="23500"/>
                  <a:satMod val="160000"/>
                </a:srgbClr>
              </a:gs>
            </a:gsLst>
            <a:lin ang="18900000" scaled="1"/>
            <a:tileRect/>
          </a:gradFill>
          <a:ln w="9525">
            <a:noFill/>
            <a:miter lim="800000"/>
            <a:headEnd/>
            <a:tailEnd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anchor="ctr" anchorCtr="1"/>
          <a:lstStyle>
            <a:lvl1pPr defTabSz="895350">
              <a:defRPr sz="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defTabSz="895350">
              <a:defRPr sz="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defTabSz="895350">
              <a:defRPr sz="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defTabSz="895350">
              <a:defRPr sz="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defTabSz="895350">
              <a:defRPr sz="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895350" fontAlgn="base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895350" fontAlgn="base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895350" fontAlgn="base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895350" fontAlgn="base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marL="0" marR="0" lvl="0" indent="0" algn="ctr" defTabSz="89535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4</a:t>
            </a:r>
          </a:p>
        </p:txBody>
      </p:sp>
      <p:sp>
        <p:nvSpPr>
          <p:cNvPr id="38" name="矩形 17">
            <a:extLst>
              <a:ext uri="{FF2B5EF4-FFF2-40B4-BE49-F238E27FC236}">
                <a16:creationId xmlns:a16="http://schemas.microsoft.com/office/drawing/2014/main" id="{F662604F-4382-4FEE-B5E3-B873FB9B4A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59632" y="4236510"/>
            <a:ext cx="7344816" cy="43842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square" lIns="105000" tIns="52500" rIns="105000" bIns="52500" anchor="ctr">
            <a:spAutoFit/>
          </a:bodyPr>
          <a:lstStyle>
            <a:lvl1pPr>
              <a:spcBef>
                <a:spcPts val="600"/>
              </a:spcBef>
              <a:buClr>
                <a:schemeClr val="accent1"/>
              </a:buClr>
              <a:buSzPct val="76000"/>
              <a:buFont typeface="Wingdings 3" panose="05040102010807070707" pitchFamily="18" charset="2"/>
              <a:buChar char=""/>
              <a:defRPr sz="2600">
                <a:solidFill>
                  <a:schemeClr val="tx1"/>
                </a:solidFill>
                <a:latin typeface="Gill Sans MT" panose="020B0502020104020203" pitchFamily="34" charset="0"/>
                <a:ea typeface="微软雅黑" panose="020B0503020204020204" pitchFamily="34" charset="-122"/>
                <a:sym typeface="Times New Roman" panose="02020603050405020304" pitchFamily="18" charset="0"/>
              </a:defRPr>
            </a:lvl1pPr>
            <a:lvl2pPr marL="742950" indent="-285750">
              <a:spcBef>
                <a:spcPts val="500"/>
              </a:spcBef>
              <a:buClr>
                <a:schemeClr val="accent2"/>
              </a:buClr>
              <a:buSzPct val="76000"/>
              <a:buFont typeface="Wingdings 3" panose="05040102010807070707" pitchFamily="18" charset="2"/>
              <a:buChar char=""/>
              <a:defRPr sz="2300">
                <a:solidFill>
                  <a:schemeClr val="tx2"/>
                </a:solidFill>
                <a:latin typeface="Gill Sans MT" panose="020B0502020104020203" pitchFamily="34" charset="0"/>
                <a:ea typeface="微软雅黑" panose="020B0503020204020204" pitchFamily="34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ts val="500"/>
              </a:spcBef>
              <a:buClr>
                <a:srgbClr val="BCBCBC"/>
              </a:buClr>
              <a:buSzPct val="76000"/>
              <a:buFont typeface="Wingdings 3" panose="05040102010807070707" pitchFamily="18" charset="2"/>
              <a:buChar char="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微软雅黑" panose="020B0503020204020204" pitchFamily="34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ts val="400"/>
              </a:spcBef>
              <a:buClr>
                <a:srgbClr val="8BA2B4"/>
              </a:buClr>
              <a:buSzPct val="70000"/>
              <a:buFont typeface="Wingdings" panose="05000000000000000000" pitchFamily="2" charset="2"/>
              <a:buChar char="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微软雅黑" panose="020B0503020204020204" pitchFamily="34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ts val="3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  <a:ea typeface="微软雅黑" panose="020B0503020204020204" pitchFamily="34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  <a:ea typeface="微软雅黑" panose="020B0503020204020204" pitchFamily="34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  <a:ea typeface="微软雅黑" panose="020B0503020204020204" pitchFamily="34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  <a:ea typeface="微软雅黑" panose="020B0503020204020204" pitchFamily="34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  <a:ea typeface="微软雅黑" panose="020B0503020204020204" pitchFamily="34" charset="-122"/>
                <a:sym typeface="Times New Roman" panose="02020603050405020304" pitchFamily="18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rgbClr val="4F81BD"/>
              </a:buClr>
              <a:buSzPct val="76000"/>
              <a:buFont typeface="Wingdings 3" panose="05040102010807070707" pitchFamily="18" charset="2"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Times New Roman" panose="02020603050405020304" pitchFamily="18" charset="0"/>
              </a:rPr>
              <a:t>Summary</a:t>
            </a:r>
          </a:p>
        </p:txBody>
      </p:sp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EA20B8CD-2A08-41F9-9C3E-98C5A0BC9771}"/>
              </a:ext>
            </a:extLst>
          </p:cNvPr>
          <p:cNvCxnSpPr/>
          <p:nvPr/>
        </p:nvCxnSpPr>
        <p:spPr>
          <a:xfrm>
            <a:off x="438669" y="4797152"/>
            <a:ext cx="8130267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55232140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日期占位符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l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Font typeface="Gungsuh" pitchFamily="18" charset="-127"/>
              <a:buChar char="-"/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4B187C1-F371-4205-9D4C-6E45BA3A589E}" type="datetime1">
              <a:rPr kumimoji="0" lang="zh-CN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2021/10/20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7411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l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Font typeface="Gungsuh" pitchFamily="18" charset="-127"/>
              <a:buChar char="-"/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86FEF3C-5DDB-4A10-A0F1-CA0525F54DF7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741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The First Electronic Computers</a:t>
            </a:r>
            <a:endParaRPr lang="zh-CN" altLang="en-US">
              <a:ea typeface="宋体" panose="02010600030101010101" pitchFamily="2" charset="-122"/>
            </a:endParaRPr>
          </a:p>
        </p:txBody>
      </p:sp>
      <p:pic>
        <p:nvPicPr>
          <p:cNvPr id="17413" name="Picture 3" descr="1946_eniac_lar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990600"/>
            <a:ext cx="6934200" cy="548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4" name="Picture 4" descr="eniac-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19" b="67778"/>
          <a:stretch>
            <a:fillRect/>
          </a:stretch>
        </p:blipFill>
        <p:spPr bwMode="auto">
          <a:xfrm>
            <a:off x="6858000" y="304800"/>
            <a:ext cx="1981200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548136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日期占位符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l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Font typeface="Gungsuh" panose="02030600000101010101" pitchFamily="18" charset="-127"/>
              <a:buChar char="-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C823470-321A-4911-9274-572670F6AC45}" type="datetime1">
              <a:rPr kumimoji="0" lang="zh-CN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2021/10/20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7347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l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Font typeface="Gungsuh" panose="02030600000101010101" pitchFamily="18" charset="-127"/>
              <a:buChar char="-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1A4A77B-E989-471A-9D33-8B0D0F7219C9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7348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 lIns="92075" tIns="46038" rIns="92075" bIns="46038"/>
          <a:lstStyle/>
          <a:p>
            <a:r>
              <a:rPr lang="en-US" altLang="zh-CN" dirty="0"/>
              <a:t>ENIAC - The first electronic computer</a:t>
            </a:r>
            <a:r>
              <a:rPr lang="en-US" altLang="zh-CN" b="0" dirty="0"/>
              <a:t> </a:t>
            </a:r>
            <a:r>
              <a:rPr lang="en-US" altLang="zh-CN" dirty="0"/>
              <a:t>,</a:t>
            </a:r>
            <a:r>
              <a:rPr lang="zh-CN" altLang="en-US" dirty="0"/>
              <a:t>1946年</a:t>
            </a:r>
          </a:p>
        </p:txBody>
      </p:sp>
      <p:sp>
        <p:nvSpPr>
          <p:cNvPr id="5734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619672" y="5949280"/>
            <a:ext cx="5976664" cy="504056"/>
          </a:xfrm>
        </p:spPr>
        <p:txBody>
          <a:bodyPr/>
          <a:lstStyle/>
          <a:p>
            <a:pPr marL="0" indent="0" algn="ctr">
              <a:spcBef>
                <a:spcPts val="0"/>
              </a:spcBef>
              <a:buNone/>
            </a:pPr>
            <a:r>
              <a:rPr lang="en-US" altLang="zh-CN" dirty="0">
                <a:solidFill>
                  <a:srgbClr val="FF0000"/>
                </a:solidFill>
              </a:rPr>
              <a:t>Programmed by </a:t>
            </a:r>
            <a:r>
              <a:rPr lang="en-US" altLang="zh-CN" dirty="0" err="1">
                <a:solidFill>
                  <a:srgbClr val="FF0000"/>
                </a:solidFill>
              </a:rPr>
              <a:t>plugboard</a:t>
            </a:r>
            <a:r>
              <a:rPr lang="en-US" altLang="zh-CN" dirty="0">
                <a:solidFill>
                  <a:srgbClr val="FF0000"/>
                </a:solidFill>
              </a:rPr>
              <a:t> and switches, time consuming!</a:t>
            </a:r>
          </a:p>
        </p:txBody>
      </p:sp>
      <p:pic>
        <p:nvPicPr>
          <p:cNvPr id="5735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1066540"/>
            <a:ext cx="6211416" cy="47987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50389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ENIAC</a:t>
            </a:r>
            <a:r>
              <a:rPr lang="en-US" altLang="zh-CN" dirty="0"/>
              <a:t> - The first electronic computer</a:t>
            </a:r>
            <a:r>
              <a:rPr lang="en-US" altLang="zh-CN" b="0" dirty="0"/>
              <a:t> </a:t>
            </a:r>
            <a:r>
              <a:rPr lang="en-US" altLang="zh-CN" dirty="0"/>
              <a:t>,</a:t>
            </a:r>
            <a:r>
              <a:rPr lang="zh-CN" altLang="en-US" dirty="0"/>
              <a:t>1946年</a:t>
            </a:r>
            <a:endParaRPr lang="en-US" dirty="0"/>
          </a:p>
        </p:txBody>
      </p:sp>
      <p:pic>
        <p:nvPicPr>
          <p:cNvPr id="5" name="Content Placeholder 4" descr="Eniac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57" b="5757"/>
          <a:stretch>
            <a:fillRect/>
          </a:stretch>
        </p:blipFill>
        <p:spPr>
          <a:xfrm>
            <a:off x="786658" y="1234198"/>
            <a:ext cx="7107060" cy="48057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90A75C8-C148-D646-81FC-1D13FFF086FF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05282" y="6136342"/>
            <a:ext cx="6957354" cy="52322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Changing the program could take days!</a:t>
            </a:r>
            <a:endParaRPr kumimoji="0" lang="zh-CN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4302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日期占位符 4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l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Font typeface="Gungsuh" pitchFamily="18" charset="-127"/>
              <a:buChar char="-"/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794852C-9311-4C17-8F40-907B77BBF9BA}" type="datetime1">
              <a:rPr kumimoji="0" lang="zh-CN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2021/10/20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2531" name="灯片编号占位符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l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Font typeface="Gungsuh" pitchFamily="18" charset="-127"/>
              <a:buChar char="-"/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B3D8F4D-A2AF-4651-ACD4-5AA5F519BD10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253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The Origin of the Stored Program Computer</a:t>
            </a:r>
            <a:endParaRPr lang="zh-CN" altLang="en-US" dirty="0">
              <a:solidFill>
                <a:srgbClr val="000000"/>
              </a:solidFill>
              <a:latin typeface="Verdana" panose="020B0604030504040204" pitchFamily="34" charset="0"/>
            </a:endParaRPr>
          </a:p>
        </p:txBody>
      </p:sp>
      <p:pic>
        <p:nvPicPr>
          <p:cNvPr id="9" name="Picture 119" descr="https://timgsa.baidu.com/timg?image&amp;quality=80&amp;size=b9999_10000&amp;sec=1535347445934&amp;di=98dda5b80881db9e4c0156965793ec50&amp;imgtype=0&amp;src=http%3A%2F%2Fpic.baike.soso.com%2Fp%2F20140212%2F20140212142358-100212375.jpg">
            <a:extLst>
              <a:ext uri="{FF2B5EF4-FFF2-40B4-BE49-F238E27FC236}">
                <a16:creationId xmlns:a16="http://schemas.microsoft.com/office/drawing/2014/main" id="{F1B56634-417E-4DD8-85B9-A6E745260E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537" y="1052736"/>
            <a:ext cx="1989200" cy="2594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Box 4">
            <a:extLst>
              <a:ext uri="{FF2B5EF4-FFF2-40B4-BE49-F238E27FC236}">
                <a16:creationId xmlns:a16="http://schemas.microsoft.com/office/drawing/2014/main" id="{FA224206-661B-4921-871F-5CD78B87FC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3757788"/>
            <a:ext cx="2286001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l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Font typeface="Gungsuh" pitchFamily="18" charset="-127"/>
              <a:buChar char="-"/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Verdana" panose="020B0604030504040204" pitchFamily="34" charset="0"/>
                <a:ea typeface="宋体" panose="02010600030101010101" pitchFamily="2" charset="-122"/>
                <a:cs typeface="+mn-cs"/>
              </a:rPr>
              <a:t>John von Neumann,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Verdana" panose="020B0604030504040204" pitchFamily="34" charset="0"/>
                <a:ea typeface="宋体" panose="02010600030101010101" pitchFamily="2" charset="-122"/>
                <a:cs typeface="+mn-cs"/>
              </a:rPr>
              <a:t>c. 1955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宋体" panose="02010600030101010101" pitchFamily="2" charset="-122"/>
                <a:cs typeface="+mn-cs"/>
              </a:rPr>
              <a:t> </a:t>
            </a:r>
            <a:b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Verdana" panose="020B0604030504040204" pitchFamily="34" charset="0"/>
                <a:ea typeface="宋体" panose="02010600030101010101" pitchFamily="2" charset="-122"/>
                <a:cs typeface="+mn-cs"/>
              </a:rPr>
            </a:b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Verdana" panose="020B0604030504040204" pitchFamily="34" charset="0"/>
                <a:ea typeface="宋体" panose="02010600030101010101" pitchFamily="2" charset="-122"/>
                <a:cs typeface="+mn-cs"/>
              </a:rPr>
              <a:t>Credit: Computer History Museum </a:t>
            </a:r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FDAD4CDB-CDA2-4DE0-8367-8C247543E85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339752" y="981075"/>
            <a:ext cx="6678836" cy="4032101"/>
          </a:xfrm>
        </p:spPr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lang="en-US" altLang="zh-CN" sz="2000" dirty="0">
                <a:ea typeface="宋体" panose="02010600030101010101" pitchFamily="2" charset="-122"/>
              </a:rPr>
              <a:t>1946: ENIAC</a:t>
            </a:r>
          </a:p>
          <a:p>
            <a:pPr lvl="1"/>
            <a:r>
              <a:rPr lang="en-US" altLang="zh-CN" sz="1600" dirty="0" err="1">
                <a:latin typeface="Courier"/>
              </a:rPr>
              <a:t>Presper</a:t>
            </a:r>
            <a:r>
              <a:rPr lang="en-US" altLang="zh-CN" sz="1600" dirty="0">
                <a:latin typeface="Courier"/>
              </a:rPr>
              <a:t> Eckert and John </a:t>
            </a:r>
            <a:r>
              <a:rPr lang="en-US" altLang="zh-CN" sz="1600" dirty="0" err="1">
                <a:latin typeface="Courier"/>
              </a:rPr>
              <a:t>Mauchly</a:t>
            </a:r>
            <a:r>
              <a:rPr lang="en-US" altLang="zh-CN" sz="1600" dirty="0">
                <a:latin typeface="Courier"/>
              </a:rPr>
              <a:t> -- first general electronic computer.</a:t>
            </a:r>
            <a:endParaRPr lang="en-US" altLang="zh-CN" sz="1600" b="0" dirty="0">
              <a:latin typeface="Courier"/>
            </a:endParaRPr>
          </a:p>
          <a:p>
            <a:pPr lvl="1"/>
            <a:r>
              <a:rPr lang="en-US" altLang="zh-CN" sz="1600" dirty="0">
                <a:solidFill>
                  <a:srgbClr val="FF0000"/>
                </a:solidFill>
                <a:latin typeface="Courier"/>
              </a:rPr>
              <a:t>Hard-wired program -- settings of dials and switches.</a:t>
            </a:r>
          </a:p>
          <a:p>
            <a:pPr>
              <a:buNone/>
            </a:pPr>
            <a:r>
              <a:rPr lang="en-US" altLang="zh-CN" sz="2000" dirty="0">
                <a:ea typeface="宋体" panose="02010600030101010101" pitchFamily="2" charset="-122"/>
              </a:rPr>
              <a:t>1944: Beginnings of EDVAC(</a:t>
            </a:r>
            <a:r>
              <a:rPr lang="en-US" sz="1800" dirty="0"/>
              <a:t>Electronic Discrete Variable Automatic Computer</a:t>
            </a:r>
            <a:r>
              <a:rPr lang="en-US" altLang="zh-CN" sz="2000" dirty="0">
                <a:ea typeface="宋体" panose="02010600030101010101" pitchFamily="2" charset="-122"/>
              </a:rPr>
              <a:t>)</a:t>
            </a:r>
          </a:p>
          <a:p>
            <a:pPr lvl="1"/>
            <a:r>
              <a:rPr lang="en-US" altLang="zh-CN" sz="1600" dirty="0">
                <a:latin typeface="Courier"/>
              </a:rPr>
              <a:t>John von Neumann joined ENIAC team and proposed a stored program computer called EDVAC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2000" dirty="0">
                <a:ea typeface="宋体" panose="02010600030101010101" pitchFamily="2" charset="-122"/>
              </a:rPr>
              <a:t>1945: John von Neumann</a:t>
            </a:r>
          </a:p>
          <a:p>
            <a:pPr lvl="1"/>
            <a:r>
              <a:rPr lang="en-US" altLang="zh-CN" sz="1600" dirty="0">
                <a:latin typeface="Courier"/>
              </a:rPr>
              <a:t>John von Neumann wrote "</a:t>
            </a:r>
            <a:r>
              <a:rPr lang="en-US" altLang="zh-CN" sz="1600" dirty="0">
                <a:solidFill>
                  <a:srgbClr val="FF0000"/>
                </a:solidFill>
                <a:latin typeface="Courier"/>
              </a:rPr>
              <a:t>First Draft of a Report on the EDVAC</a:t>
            </a:r>
            <a:r>
              <a:rPr lang="en-US" altLang="zh-CN" sz="1600" dirty="0">
                <a:latin typeface="Courier"/>
              </a:rPr>
              <a:t>" in which he outlined the architecture of a stored-program computer.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331CC51-D5EF-4AEB-BF9C-0BE42CECC138}"/>
              </a:ext>
            </a:extLst>
          </p:cNvPr>
          <p:cNvSpPr txBox="1"/>
          <p:nvPr/>
        </p:nvSpPr>
        <p:spPr>
          <a:xfrm>
            <a:off x="179388" y="4869160"/>
            <a:ext cx="88392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anose="05000000000000000000" pitchFamily="2" charset="2"/>
              <a:buNone/>
            </a:pPr>
            <a:r>
              <a:rPr lang="en-US" altLang="zh-CN" sz="2000" b="1" baseline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The basic structure proposed in the draft became known as the “von Neumann machine” (or model).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sz="1600" b="1" baseline="0" dirty="0">
                <a:solidFill>
                  <a:srgbClr val="FF0000"/>
                </a:solidFill>
                <a:latin typeface="Courier"/>
              </a:rPr>
              <a:t>a </a:t>
            </a:r>
            <a:r>
              <a:rPr lang="en-US" altLang="zh-CN" sz="1600" b="1" i="1" u="sng" baseline="0" dirty="0">
                <a:solidFill>
                  <a:srgbClr val="FF0000"/>
                </a:solidFill>
                <a:latin typeface="Courier"/>
              </a:rPr>
              <a:t>memory</a:t>
            </a:r>
            <a:r>
              <a:rPr lang="en-US" altLang="zh-CN" sz="1600" b="1" baseline="0" dirty="0">
                <a:solidFill>
                  <a:srgbClr val="FF0000"/>
                </a:solidFill>
                <a:latin typeface="Courier"/>
              </a:rPr>
              <a:t>, containing instructions and data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sz="1600" b="1" baseline="0" dirty="0">
                <a:latin typeface="Courier"/>
              </a:rPr>
              <a:t>a </a:t>
            </a:r>
            <a:r>
              <a:rPr lang="en-US" altLang="zh-CN" sz="1600" b="1" i="1" u="sng" baseline="0" dirty="0">
                <a:latin typeface="Courier"/>
              </a:rPr>
              <a:t>processing unit</a:t>
            </a:r>
            <a:r>
              <a:rPr lang="en-US" altLang="zh-CN" sz="1600" b="1" baseline="0" dirty="0">
                <a:latin typeface="Courier"/>
              </a:rPr>
              <a:t>, for performing arithmetic and logical operations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sz="1600" b="1" baseline="0" dirty="0">
                <a:latin typeface="Courier"/>
              </a:rPr>
              <a:t>a </a:t>
            </a:r>
            <a:r>
              <a:rPr lang="en-US" altLang="zh-CN" sz="1600" b="1" i="1" u="sng" baseline="0" dirty="0">
                <a:latin typeface="Courier"/>
              </a:rPr>
              <a:t>control unit</a:t>
            </a:r>
            <a:r>
              <a:rPr lang="en-US" altLang="zh-CN" sz="1600" b="1" baseline="0" dirty="0">
                <a:latin typeface="Courier"/>
              </a:rPr>
              <a:t>, for interpreting instructions</a:t>
            </a:r>
          </a:p>
        </p:txBody>
      </p:sp>
    </p:spTree>
    <p:extLst>
      <p:ext uri="{BB962C8B-B14F-4D97-AF65-F5344CB8AC3E}">
        <p14:creationId xmlns:p14="http://schemas.microsoft.com/office/powerpoint/2010/main" val="37712833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日期占位符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l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Font typeface="Gungsuh" panose="02030600000101010101" pitchFamily="18" charset="-127"/>
              <a:buChar char="-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D379BC2-0979-4F9E-952A-FE2D75DD1FC2}" type="datetime1">
              <a:rPr kumimoji="0" lang="zh-CN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2021/10/20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8372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l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Font typeface="Gungsuh" panose="02030600000101010101" pitchFamily="18" charset="-127"/>
              <a:buChar char="-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394E5A3-8B30-44F2-8D1F-0E73D3ABE9EB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8376" name="Rectangle 51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zh-CN" dirty="0"/>
              <a:t>The Stored Program Computer Architecture</a:t>
            </a:r>
            <a:br>
              <a:rPr lang="en-US" altLang="zh-CN" dirty="0"/>
            </a:br>
            <a:r>
              <a:rPr lang="zh-CN" altLang="en-US" dirty="0"/>
              <a:t>(</a:t>
            </a:r>
            <a:r>
              <a:rPr lang="en-US" altLang="zh-CN" dirty="0"/>
              <a:t>von Neumann </a:t>
            </a:r>
            <a:r>
              <a:rPr lang="en-US" altLang="zh-CN" dirty="0">
                <a:ea typeface="宋体" panose="02010600030101010101" pitchFamily="2" charset="-122"/>
              </a:rPr>
              <a:t>Machine </a:t>
            </a:r>
            <a:r>
              <a:rPr lang="en-US" altLang="zh-CN" dirty="0"/>
              <a:t>Architecture or Model</a:t>
            </a:r>
            <a:r>
              <a:rPr lang="zh-CN" altLang="en-US" dirty="0"/>
              <a:t>)</a:t>
            </a:r>
            <a:endParaRPr lang="en-US" altLang="zh-CN" dirty="0"/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6A428EDC-6387-45D3-AFE2-0BB103665475}"/>
              </a:ext>
            </a:extLst>
          </p:cNvPr>
          <p:cNvGrpSpPr/>
          <p:nvPr/>
        </p:nvGrpSpPr>
        <p:grpSpPr>
          <a:xfrm>
            <a:off x="3405123" y="1124744"/>
            <a:ext cx="5559365" cy="5307073"/>
            <a:chOff x="2808669" y="1218271"/>
            <a:chExt cx="5559365" cy="5307073"/>
          </a:xfrm>
        </p:grpSpPr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5C796459-B886-4CA6-AC47-CFF39BCECA26}"/>
                </a:ext>
              </a:extLst>
            </p:cNvPr>
            <p:cNvGrpSpPr/>
            <p:nvPr/>
          </p:nvGrpSpPr>
          <p:grpSpPr>
            <a:xfrm>
              <a:off x="7287914" y="1218271"/>
              <a:ext cx="1080120" cy="765175"/>
              <a:chOff x="6096000" y="2698778"/>
              <a:chExt cx="1080120" cy="765175"/>
            </a:xfrm>
          </p:grpSpPr>
          <p:sp>
            <p:nvSpPr>
              <p:cNvPr id="56" name="矩形 55">
                <a:extLst>
                  <a:ext uri="{FF2B5EF4-FFF2-40B4-BE49-F238E27FC236}">
                    <a16:creationId xmlns:a16="http://schemas.microsoft.com/office/drawing/2014/main" id="{CC154550-4268-4A19-A1A6-31E961B7BC82}"/>
                  </a:ext>
                </a:extLst>
              </p:cNvPr>
              <p:cNvSpPr/>
              <p:nvPr/>
            </p:nvSpPr>
            <p:spPr bwMode="auto">
              <a:xfrm>
                <a:off x="6096000" y="2698778"/>
                <a:ext cx="1080120" cy="765175"/>
              </a:xfrm>
              <a:prstGeom prst="rect">
                <a:avLst/>
              </a:prstGeom>
              <a:noFill/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600" b="0" i="0" u="none" strike="noStrike" cap="none" normalizeH="0" baseline="-25000">
                  <a:ln>
                    <a:noFill/>
                  </a:ln>
                  <a:solidFill>
                    <a:schemeClr val="tx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7" name="文本框 56">
                <a:extLst>
                  <a:ext uri="{FF2B5EF4-FFF2-40B4-BE49-F238E27FC236}">
                    <a16:creationId xmlns:a16="http://schemas.microsoft.com/office/drawing/2014/main" id="{D002D193-BC6F-4CD3-BC51-F7A5D1F30822}"/>
                  </a:ext>
                </a:extLst>
              </p:cNvPr>
              <p:cNvSpPr txBox="1"/>
              <p:nvPr/>
            </p:nvSpPr>
            <p:spPr>
              <a:xfrm>
                <a:off x="6142977" y="2788978"/>
                <a:ext cx="986168" cy="584775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altLang="zh-CN" sz="1600" b="1" baseline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Output </a:t>
                </a:r>
              </a:p>
              <a:p>
                <a:pPr algn="ctr"/>
                <a:r>
                  <a:rPr lang="en-US" altLang="zh-CN" sz="1600" b="1" baseline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Devices</a:t>
                </a:r>
                <a:endParaRPr lang="zh-CN" altLang="en-US" sz="1600" b="1" baseline="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0A09ABE5-FF6E-4117-827D-6A30AB54F9AF}"/>
                </a:ext>
              </a:extLst>
            </p:cNvPr>
            <p:cNvGrpSpPr/>
            <p:nvPr/>
          </p:nvGrpSpPr>
          <p:grpSpPr>
            <a:xfrm>
              <a:off x="2808669" y="1218271"/>
              <a:ext cx="1080120" cy="765175"/>
              <a:chOff x="6096000" y="2698778"/>
              <a:chExt cx="1080120" cy="765175"/>
            </a:xfrm>
          </p:grpSpPr>
          <p:sp>
            <p:nvSpPr>
              <p:cNvPr id="54" name="矩形 53">
                <a:extLst>
                  <a:ext uri="{FF2B5EF4-FFF2-40B4-BE49-F238E27FC236}">
                    <a16:creationId xmlns:a16="http://schemas.microsoft.com/office/drawing/2014/main" id="{A3F5300E-9B58-4BAF-82A7-1077A7C82D7E}"/>
                  </a:ext>
                </a:extLst>
              </p:cNvPr>
              <p:cNvSpPr/>
              <p:nvPr/>
            </p:nvSpPr>
            <p:spPr bwMode="auto">
              <a:xfrm>
                <a:off x="6096000" y="2698778"/>
                <a:ext cx="1080120" cy="765175"/>
              </a:xfrm>
              <a:prstGeom prst="rect">
                <a:avLst/>
              </a:prstGeom>
              <a:noFill/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600" b="0" i="0" u="none" strike="noStrike" cap="none" normalizeH="0" baseline="-25000">
                  <a:ln>
                    <a:noFill/>
                  </a:ln>
                  <a:solidFill>
                    <a:schemeClr val="tx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5" name="文本框 54">
                <a:extLst>
                  <a:ext uri="{FF2B5EF4-FFF2-40B4-BE49-F238E27FC236}">
                    <a16:creationId xmlns:a16="http://schemas.microsoft.com/office/drawing/2014/main" id="{A77B3CBF-B700-473C-90B2-F5D33E738C75}"/>
                  </a:ext>
                </a:extLst>
              </p:cNvPr>
              <p:cNvSpPr txBox="1"/>
              <p:nvPr/>
            </p:nvSpPr>
            <p:spPr>
              <a:xfrm>
                <a:off x="6149389" y="2788978"/>
                <a:ext cx="973343" cy="584775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altLang="zh-CN" sz="1600" b="1" baseline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Input </a:t>
                </a:r>
              </a:p>
              <a:p>
                <a:pPr algn="ctr"/>
                <a:r>
                  <a:rPr lang="en-US" altLang="zh-CN" sz="1600" b="1" baseline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Devices</a:t>
                </a:r>
                <a:endParaRPr lang="zh-CN" altLang="en-US" sz="1600" b="1" baseline="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89E5AEC5-34AA-4FD5-A3F5-A84344A5E5BF}"/>
                </a:ext>
              </a:extLst>
            </p:cNvPr>
            <p:cNvGrpSpPr/>
            <p:nvPr/>
          </p:nvGrpSpPr>
          <p:grpSpPr>
            <a:xfrm>
              <a:off x="4285947" y="1218271"/>
              <a:ext cx="2604809" cy="1634665"/>
              <a:chOff x="4427984" y="1202609"/>
              <a:chExt cx="2604809" cy="1634665"/>
            </a:xfrm>
          </p:grpSpPr>
          <p:grpSp>
            <p:nvGrpSpPr>
              <p:cNvPr id="48" name="组合 47">
                <a:extLst>
                  <a:ext uri="{FF2B5EF4-FFF2-40B4-BE49-F238E27FC236}">
                    <a16:creationId xmlns:a16="http://schemas.microsoft.com/office/drawing/2014/main" id="{52E2580F-8420-4FE1-B607-3D8003F6C0B3}"/>
                  </a:ext>
                </a:extLst>
              </p:cNvPr>
              <p:cNvGrpSpPr/>
              <p:nvPr/>
            </p:nvGrpSpPr>
            <p:grpSpPr>
              <a:xfrm>
                <a:off x="4427984" y="1202609"/>
                <a:ext cx="2604809" cy="1634665"/>
                <a:chOff x="6096000" y="2698778"/>
                <a:chExt cx="1080120" cy="765175"/>
              </a:xfrm>
            </p:grpSpPr>
            <p:sp>
              <p:nvSpPr>
                <p:cNvPr id="52" name="矩形 51">
                  <a:extLst>
                    <a:ext uri="{FF2B5EF4-FFF2-40B4-BE49-F238E27FC236}">
                      <a16:creationId xmlns:a16="http://schemas.microsoft.com/office/drawing/2014/main" id="{4214ACC4-1426-4412-A787-E0E3AB5341CF}"/>
                    </a:ext>
                  </a:extLst>
                </p:cNvPr>
                <p:cNvSpPr/>
                <p:nvPr/>
              </p:nvSpPr>
              <p:spPr bwMode="auto">
                <a:xfrm>
                  <a:off x="6096000" y="2698778"/>
                  <a:ext cx="1080120" cy="765175"/>
                </a:xfrm>
                <a:prstGeom prst="rect">
                  <a:avLst/>
                </a:prstGeom>
                <a:noFill/>
                <a:ln w="381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zh-CN" altLang="en-US" sz="1600" b="0" i="0" u="none" strike="noStrike" cap="none" normalizeH="0" baseline="-2500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53" name="文本框 52">
                  <a:extLst>
                    <a:ext uri="{FF2B5EF4-FFF2-40B4-BE49-F238E27FC236}">
                      <a16:creationId xmlns:a16="http://schemas.microsoft.com/office/drawing/2014/main" id="{18706846-0AD7-4559-AC4E-C98A5EB850DE}"/>
                    </a:ext>
                  </a:extLst>
                </p:cNvPr>
                <p:cNvSpPr txBox="1"/>
                <p:nvPr/>
              </p:nvSpPr>
              <p:spPr>
                <a:xfrm>
                  <a:off x="6414806" y="2705889"/>
                  <a:ext cx="442509" cy="149859"/>
                </a:xfrm>
                <a:prstGeom prst="rect">
                  <a:avLst/>
                </a:prstGeom>
                <a:noFill/>
                <a:ln w="38100">
                  <a:noFill/>
                </a:ln>
              </p:spPr>
              <p:txBody>
                <a:bodyPr wrap="none" rtlCol="0" anchor="ctr">
                  <a:spAutoFit/>
                </a:bodyPr>
                <a:lstStyle/>
                <a:p>
                  <a:pPr algn="ctr"/>
                  <a:r>
                    <a:rPr lang="en-US" altLang="zh-CN" sz="1600" b="1" baseline="0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Memory</a:t>
                  </a:r>
                  <a:endParaRPr lang="zh-CN" altLang="en-US" sz="1600" b="1" baseline="0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49" name="文本框 48">
                <a:extLst>
                  <a:ext uri="{FF2B5EF4-FFF2-40B4-BE49-F238E27FC236}">
                    <a16:creationId xmlns:a16="http://schemas.microsoft.com/office/drawing/2014/main" id="{32473381-AEF2-49A3-B142-AE2B276287FD}"/>
                  </a:ext>
                </a:extLst>
              </p:cNvPr>
              <p:cNvSpPr txBox="1"/>
              <p:nvPr/>
            </p:nvSpPr>
            <p:spPr>
              <a:xfrm>
                <a:off x="4853834" y="1613039"/>
                <a:ext cx="1753109" cy="307777"/>
              </a:xfrm>
              <a:prstGeom prst="rect">
                <a:avLst/>
              </a:prstGeom>
              <a:solidFill>
                <a:srgbClr val="FFC000"/>
              </a:solidFill>
              <a:ln w="28575">
                <a:solidFill>
                  <a:schemeClr val="tx1"/>
                </a:solidFill>
              </a:ln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altLang="zh-CN" sz="1400" b="1" baseline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Programs &amp; Data</a:t>
                </a:r>
                <a:endParaRPr lang="zh-CN" altLang="en-US" sz="1400" b="1" baseline="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0" name="文本框 49">
                <a:extLst>
                  <a:ext uri="{FF2B5EF4-FFF2-40B4-BE49-F238E27FC236}">
                    <a16:creationId xmlns:a16="http://schemas.microsoft.com/office/drawing/2014/main" id="{5E012B87-1513-40EA-A87A-8FA3577CB1C7}"/>
                  </a:ext>
                </a:extLst>
              </p:cNvPr>
              <p:cNvSpPr txBox="1"/>
              <p:nvPr/>
            </p:nvSpPr>
            <p:spPr>
              <a:xfrm>
                <a:off x="4572000" y="2060848"/>
                <a:ext cx="1080000" cy="646331"/>
              </a:xfrm>
              <a:prstGeom prst="rect">
                <a:avLst/>
              </a:prstGeom>
              <a:solidFill>
                <a:srgbClr val="FFCCFF"/>
              </a:solidFill>
              <a:ln w="28575">
                <a:solidFill>
                  <a:schemeClr val="tx1"/>
                </a:solidFill>
              </a:ln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CN" sz="1200" baseline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Memory Data Register</a:t>
                </a:r>
                <a:endParaRPr lang="zh-CN" altLang="en-US" sz="1200" baseline="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1" name="文本框 50">
                <a:extLst>
                  <a:ext uri="{FF2B5EF4-FFF2-40B4-BE49-F238E27FC236}">
                    <a16:creationId xmlns:a16="http://schemas.microsoft.com/office/drawing/2014/main" id="{0B6FF877-B1D4-4F66-AE6F-A4F2649727AB}"/>
                  </a:ext>
                </a:extLst>
              </p:cNvPr>
              <p:cNvSpPr txBox="1"/>
              <p:nvPr/>
            </p:nvSpPr>
            <p:spPr>
              <a:xfrm>
                <a:off x="5802912" y="2060848"/>
                <a:ext cx="1080000" cy="646331"/>
              </a:xfrm>
              <a:prstGeom prst="rect">
                <a:avLst/>
              </a:prstGeom>
              <a:solidFill>
                <a:srgbClr val="FFCCFF"/>
              </a:solidFill>
              <a:ln w="28575">
                <a:solidFill>
                  <a:schemeClr val="tx1"/>
                </a:solidFill>
              </a:ln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CN" sz="1200" baseline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Memory Address Register</a:t>
                </a:r>
                <a:endParaRPr lang="zh-CN" altLang="en-US" sz="1200" baseline="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2D53939C-ABE0-46B4-BCC1-5AEF41C66584}"/>
                </a:ext>
              </a:extLst>
            </p:cNvPr>
            <p:cNvGrpSpPr/>
            <p:nvPr/>
          </p:nvGrpSpPr>
          <p:grpSpPr>
            <a:xfrm>
              <a:off x="3500119" y="3428541"/>
              <a:ext cx="4176464" cy="1728651"/>
              <a:chOff x="4283968" y="3106613"/>
              <a:chExt cx="4176464" cy="1728651"/>
            </a:xfrm>
          </p:grpSpPr>
          <p:grpSp>
            <p:nvGrpSpPr>
              <p:cNvPr id="34" name="组合 33">
                <a:extLst>
                  <a:ext uri="{FF2B5EF4-FFF2-40B4-BE49-F238E27FC236}">
                    <a16:creationId xmlns:a16="http://schemas.microsoft.com/office/drawing/2014/main" id="{47CFB74D-EABC-4460-9D62-8CE76B756761}"/>
                  </a:ext>
                </a:extLst>
              </p:cNvPr>
              <p:cNvGrpSpPr/>
              <p:nvPr/>
            </p:nvGrpSpPr>
            <p:grpSpPr>
              <a:xfrm>
                <a:off x="4283968" y="3106613"/>
                <a:ext cx="4176464" cy="1728651"/>
                <a:chOff x="6096000" y="2698778"/>
                <a:chExt cx="1080120" cy="765175"/>
              </a:xfrm>
            </p:grpSpPr>
            <p:sp>
              <p:nvSpPr>
                <p:cNvPr id="46" name="矩形 45">
                  <a:extLst>
                    <a:ext uri="{FF2B5EF4-FFF2-40B4-BE49-F238E27FC236}">
                      <a16:creationId xmlns:a16="http://schemas.microsoft.com/office/drawing/2014/main" id="{92A92F81-FDF2-4F1B-AA8E-E6393D0FBAE4}"/>
                    </a:ext>
                  </a:extLst>
                </p:cNvPr>
                <p:cNvSpPr/>
                <p:nvPr/>
              </p:nvSpPr>
              <p:spPr bwMode="auto">
                <a:xfrm>
                  <a:off x="6096000" y="2698778"/>
                  <a:ext cx="1080120" cy="765175"/>
                </a:xfrm>
                <a:prstGeom prst="rect">
                  <a:avLst/>
                </a:prstGeom>
                <a:noFill/>
                <a:ln w="381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zh-CN" altLang="en-US" sz="1600" b="0" i="0" u="none" strike="noStrike" cap="none" normalizeH="0" baseline="-2500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47" name="文本框 46">
                  <a:extLst>
                    <a:ext uri="{FF2B5EF4-FFF2-40B4-BE49-F238E27FC236}">
                      <a16:creationId xmlns:a16="http://schemas.microsoft.com/office/drawing/2014/main" id="{72512912-433E-47AB-A037-86C9AAFB69B5}"/>
                    </a:ext>
                  </a:extLst>
                </p:cNvPr>
                <p:cNvSpPr txBox="1"/>
                <p:nvPr/>
              </p:nvSpPr>
              <p:spPr>
                <a:xfrm>
                  <a:off x="6097130" y="2730855"/>
                  <a:ext cx="1077863" cy="149859"/>
                </a:xfrm>
                <a:prstGeom prst="rect">
                  <a:avLst/>
                </a:prstGeom>
                <a:noFill/>
                <a:ln w="38100">
                  <a:noFill/>
                </a:ln>
              </p:spPr>
              <p:txBody>
                <a:bodyPr wrap="none" rtlCol="0" anchor="ctr">
                  <a:spAutoFit/>
                </a:bodyPr>
                <a:lstStyle/>
                <a:p>
                  <a:pPr algn="ctr"/>
                  <a:r>
                    <a:rPr lang="en-US" altLang="zh-CN" sz="1600" b="1" baseline="0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Central Processing Unit</a:t>
                  </a:r>
                  <a:endParaRPr lang="zh-CN" altLang="en-US" sz="1600" b="1" baseline="0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EC3ADF52-5423-4CDE-A91E-2FAE0AF5E3E8}"/>
                  </a:ext>
                </a:extLst>
              </p:cNvPr>
              <p:cNvSpPr txBox="1"/>
              <p:nvPr/>
            </p:nvSpPr>
            <p:spPr>
              <a:xfrm>
                <a:off x="7043885" y="3999485"/>
                <a:ext cx="1102725" cy="461665"/>
              </a:xfrm>
              <a:prstGeom prst="rect">
                <a:avLst/>
              </a:prstGeom>
              <a:solidFill>
                <a:srgbClr val="FFC000"/>
              </a:solidFill>
              <a:ln w="28575">
                <a:solidFill>
                  <a:schemeClr val="tx1"/>
                </a:solidFill>
              </a:ln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CN" sz="1200" baseline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Temporary</a:t>
                </a:r>
              </a:p>
              <a:p>
                <a:pPr algn="ctr"/>
                <a:r>
                  <a:rPr lang="en-US" altLang="zh-CN" sz="1200" baseline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Memory</a:t>
                </a:r>
                <a:endParaRPr lang="zh-CN" altLang="en-US" sz="1200" baseline="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B424F05B-C78A-4A67-8ED9-F1B2F8E0E0F3}"/>
                  </a:ext>
                </a:extLst>
              </p:cNvPr>
              <p:cNvSpPr txBox="1"/>
              <p:nvPr/>
            </p:nvSpPr>
            <p:spPr>
              <a:xfrm>
                <a:off x="7043884" y="3697287"/>
                <a:ext cx="1102725" cy="307777"/>
              </a:xfrm>
              <a:prstGeom prst="rect">
                <a:avLst/>
              </a:prstGeom>
              <a:solidFill>
                <a:srgbClr val="FFC000"/>
              </a:solidFill>
              <a:ln w="28575">
                <a:solidFill>
                  <a:schemeClr val="tx1"/>
                </a:solidFill>
              </a:ln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CN" sz="1400" b="1" baseline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Registers</a:t>
                </a:r>
              </a:p>
            </p:txBody>
          </p:sp>
          <p:grpSp>
            <p:nvGrpSpPr>
              <p:cNvPr id="37" name="组合 36">
                <a:extLst>
                  <a:ext uri="{FF2B5EF4-FFF2-40B4-BE49-F238E27FC236}">
                    <a16:creationId xmlns:a16="http://schemas.microsoft.com/office/drawing/2014/main" id="{3507525C-224C-452B-9427-66734EC89839}"/>
                  </a:ext>
                </a:extLst>
              </p:cNvPr>
              <p:cNvGrpSpPr/>
              <p:nvPr/>
            </p:nvGrpSpPr>
            <p:grpSpPr>
              <a:xfrm>
                <a:off x="4526001" y="3679778"/>
                <a:ext cx="2338424" cy="813680"/>
                <a:chOff x="4526001" y="3679778"/>
                <a:chExt cx="2338424" cy="813680"/>
              </a:xfrm>
            </p:grpSpPr>
            <p:grpSp>
              <p:nvGrpSpPr>
                <p:cNvPr id="38" name="组合 37">
                  <a:extLst>
                    <a:ext uri="{FF2B5EF4-FFF2-40B4-BE49-F238E27FC236}">
                      <a16:creationId xmlns:a16="http://schemas.microsoft.com/office/drawing/2014/main" id="{CCC72E91-2A3E-4C67-B214-BE8B9950D43E}"/>
                    </a:ext>
                  </a:extLst>
                </p:cNvPr>
                <p:cNvGrpSpPr/>
                <p:nvPr/>
              </p:nvGrpSpPr>
              <p:grpSpPr>
                <a:xfrm>
                  <a:off x="4526001" y="3679778"/>
                  <a:ext cx="2338424" cy="813680"/>
                  <a:chOff x="4499992" y="3656954"/>
                  <a:chExt cx="2338424" cy="813680"/>
                </a:xfrm>
              </p:grpSpPr>
              <p:sp>
                <p:nvSpPr>
                  <p:cNvPr id="40" name="流程图: 手动操作 39">
                    <a:extLst>
                      <a:ext uri="{FF2B5EF4-FFF2-40B4-BE49-F238E27FC236}">
                        <a16:creationId xmlns:a16="http://schemas.microsoft.com/office/drawing/2014/main" id="{D6300421-80C8-47CB-B477-47AB5822587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499992" y="3741154"/>
                    <a:ext cx="2338424" cy="729480"/>
                  </a:xfrm>
                  <a:prstGeom prst="flowChartManualOperation">
                    <a:avLst/>
                  </a:prstGeom>
                  <a:solidFill>
                    <a:srgbClr val="FF0000"/>
                  </a:solidFill>
                  <a:ln w="38100" cap="flat" cmpd="sng" algn="ctr">
                    <a:solidFill>
                      <a:schemeClr val="tx1">
                        <a:lumMod val="95000"/>
                        <a:lumOff val="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144000" rIns="91440" bIns="14400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zh-CN" sz="1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endParaRPr>
                  </a:p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endParaRPr>
                  </a:p>
                </p:txBody>
              </p:sp>
              <p:sp>
                <p:nvSpPr>
                  <p:cNvPr id="41" name="等腰三角形 40">
                    <a:extLst>
                      <a:ext uri="{FF2B5EF4-FFF2-40B4-BE49-F238E27FC236}">
                        <a16:creationId xmlns:a16="http://schemas.microsoft.com/office/drawing/2014/main" id="{3C03A6F6-1EAF-4D9F-9EF9-8ECDFA2A14BA}"/>
                      </a:ext>
                    </a:extLst>
                  </p:cNvPr>
                  <p:cNvSpPr/>
                  <p:nvPr/>
                </p:nvSpPr>
                <p:spPr bwMode="auto">
                  <a:xfrm flipV="1">
                    <a:off x="5418585" y="3733443"/>
                    <a:ext cx="433902" cy="208375"/>
                  </a:xfrm>
                  <a:prstGeom prst="triangl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400" b="0" i="0" u="none" strike="noStrike" kern="1200" cap="none" spc="0" normalizeH="0" baseline="-2500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宋体" pitchFamily="2" charset="-122"/>
                      <a:cs typeface="+mn-cs"/>
                    </a:endParaRPr>
                  </a:p>
                </p:txBody>
              </p:sp>
              <p:sp>
                <p:nvSpPr>
                  <p:cNvPr id="42" name="文本框 41">
                    <a:extLst>
                      <a:ext uri="{FF2B5EF4-FFF2-40B4-BE49-F238E27FC236}">
                        <a16:creationId xmlns:a16="http://schemas.microsoft.com/office/drawing/2014/main" id="{445CA11A-B2B1-437F-BFC0-56F8E0FF7E33}"/>
                      </a:ext>
                    </a:extLst>
                  </p:cNvPr>
                  <p:cNvSpPr txBox="1"/>
                  <p:nvPr/>
                </p:nvSpPr>
                <p:spPr>
                  <a:xfrm>
                    <a:off x="4992997" y="3665716"/>
                    <a:ext cx="222957" cy="27610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>
                    <a:noAutofit/>
                  </a:bodyPr>
                  <a:lstStyle/>
                  <a:p>
                    <a:pPr marL="0" marR="0" lvl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zh-CN" b="1" i="0" u="none" strike="noStrike" kern="1200" cap="none" spc="0" normalizeH="0" baseline="-2500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宋体" panose="02010600030101010101" pitchFamily="2" charset="-122"/>
                        <a:cs typeface="+mn-cs"/>
                      </a:rPr>
                      <a:t>A</a:t>
                    </a:r>
                    <a:endParaRPr kumimoji="0" lang="zh-CN" altLang="en-US" b="1" i="0" u="none" strike="noStrike" kern="1200" cap="none" spc="0" normalizeH="0" baseline="-2500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43" name="文本框 42">
                    <a:extLst>
                      <a:ext uri="{FF2B5EF4-FFF2-40B4-BE49-F238E27FC236}">
                        <a16:creationId xmlns:a16="http://schemas.microsoft.com/office/drawing/2014/main" id="{EB88135B-AE3D-4739-9954-D36E80775BFB}"/>
                      </a:ext>
                    </a:extLst>
                  </p:cNvPr>
                  <p:cNvSpPr txBox="1"/>
                  <p:nvPr/>
                </p:nvSpPr>
                <p:spPr>
                  <a:xfrm>
                    <a:off x="6084168" y="3656954"/>
                    <a:ext cx="222957" cy="27610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>
                    <a:noAutofit/>
                  </a:bodyPr>
                  <a:lstStyle/>
                  <a:p>
                    <a:pPr marL="0" marR="0" lvl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zh-CN" b="1" i="0" u="none" strike="noStrike" kern="1200" cap="none" spc="0" normalizeH="0" baseline="-2500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宋体" panose="02010600030101010101" pitchFamily="2" charset="-122"/>
                        <a:cs typeface="+mn-cs"/>
                      </a:rPr>
                      <a:t>B</a:t>
                    </a:r>
                    <a:endParaRPr kumimoji="0" lang="zh-CN" altLang="en-US" b="1" i="0" u="none" strike="noStrike" kern="1200" cap="none" spc="0" normalizeH="0" baseline="-2500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  <p:cxnSp>
                <p:nvCxnSpPr>
                  <p:cNvPr id="44" name="直接连接符 43">
                    <a:extLst>
                      <a:ext uri="{FF2B5EF4-FFF2-40B4-BE49-F238E27FC236}">
                        <a16:creationId xmlns:a16="http://schemas.microsoft.com/office/drawing/2014/main" id="{B67ACC90-5268-4E45-9115-4358C8A0B9E7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5430588" y="3740862"/>
                    <a:ext cx="216950" cy="208375"/>
                  </a:xfrm>
                  <a:prstGeom prst="line">
                    <a:avLst/>
                  </a:prstGeom>
                  <a:solidFill>
                    <a:schemeClr val="accent1"/>
                  </a:solidFill>
                  <a:ln w="381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cxnSp>
              <p:cxnSp>
                <p:nvCxnSpPr>
                  <p:cNvPr id="45" name="直接连接符 44">
                    <a:extLst>
                      <a:ext uri="{FF2B5EF4-FFF2-40B4-BE49-F238E27FC236}">
                        <a16:creationId xmlns:a16="http://schemas.microsoft.com/office/drawing/2014/main" id="{2D311CCD-CA83-44F3-AD79-5D46C67DF2CE}"/>
                      </a:ext>
                    </a:extLst>
                  </p:cNvPr>
                  <p:cNvCxnSpPr/>
                  <p:nvPr/>
                </p:nvCxnSpPr>
                <p:spPr bwMode="auto">
                  <a:xfrm flipH="1">
                    <a:off x="5643673" y="3740643"/>
                    <a:ext cx="201661" cy="208375"/>
                  </a:xfrm>
                  <a:prstGeom prst="line">
                    <a:avLst/>
                  </a:prstGeom>
                  <a:solidFill>
                    <a:schemeClr val="accent1"/>
                  </a:solidFill>
                  <a:ln w="381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cxnSp>
            </p:grpSp>
            <p:sp>
              <p:nvSpPr>
                <p:cNvPr id="39" name="文本框 38">
                  <a:extLst>
                    <a:ext uri="{FF2B5EF4-FFF2-40B4-BE49-F238E27FC236}">
                      <a16:creationId xmlns:a16="http://schemas.microsoft.com/office/drawing/2014/main" id="{7683CEF7-6479-4E5C-B945-E583B628A762}"/>
                    </a:ext>
                  </a:extLst>
                </p:cNvPr>
                <p:cNvSpPr txBox="1"/>
                <p:nvPr/>
              </p:nvSpPr>
              <p:spPr>
                <a:xfrm>
                  <a:off x="4775474" y="4005064"/>
                  <a:ext cx="1839478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200" b="1" baseline="0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Arithmetic Logic Unit</a:t>
                  </a:r>
                  <a:endParaRPr lang="zh-CN" altLang="en-US" sz="1200" b="1" baseline="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54096CDE-C090-431B-87C1-7BB3C5FCD78F}"/>
                </a:ext>
              </a:extLst>
            </p:cNvPr>
            <p:cNvGrpSpPr/>
            <p:nvPr/>
          </p:nvGrpSpPr>
          <p:grpSpPr>
            <a:xfrm>
              <a:off x="2808669" y="5512579"/>
              <a:ext cx="5559365" cy="1012765"/>
              <a:chOff x="3504484" y="5110599"/>
              <a:chExt cx="4167737" cy="1012765"/>
            </a:xfrm>
          </p:grpSpPr>
          <p:grpSp>
            <p:nvGrpSpPr>
              <p:cNvPr id="27" name="组合 26">
                <a:extLst>
                  <a:ext uri="{FF2B5EF4-FFF2-40B4-BE49-F238E27FC236}">
                    <a16:creationId xmlns:a16="http://schemas.microsoft.com/office/drawing/2014/main" id="{CE354403-E434-4848-AF0C-86CC37BFC03E}"/>
                  </a:ext>
                </a:extLst>
              </p:cNvPr>
              <p:cNvGrpSpPr/>
              <p:nvPr/>
            </p:nvGrpSpPr>
            <p:grpSpPr>
              <a:xfrm>
                <a:off x="3504484" y="5110599"/>
                <a:ext cx="4167737" cy="1012765"/>
                <a:chOff x="6096000" y="2698778"/>
                <a:chExt cx="1080120" cy="765175"/>
              </a:xfrm>
            </p:grpSpPr>
            <p:sp>
              <p:nvSpPr>
                <p:cNvPr id="32" name="矩形 31">
                  <a:extLst>
                    <a:ext uri="{FF2B5EF4-FFF2-40B4-BE49-F238E27FC236}">
                      <a16:creationId xmlns:a16="http://schemas.microsoft.com/office/drawing/2014/main" id="{46B952E1-DEF2-46DB-8D8A-64A8BD3E669A}"/>
                    </a:ext>
                  </a:extLst>
                </p:cNvPr>
                <p:cNvSpPr/>
                <p:nvPr/>
              </p:nvSpPr>
              <p:spPr bwMode="auto">
                <a:xfrm>
                  <a:off x="6096000" y="2698778"/>
                  <a:ext cx="1080120" cy="765175"/>
                </a:xfrm>
                <a:prstGeom prst="rect">
                  <a:avLst/>
                </a:prstGeom>
                <a:noFill/>
                <a:ln w="381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zh-CN" altLang="en-US" sz="1600" b="0" i="0" u="none" strike="noStrike" cap="none" normalizeH="0" baseline="-2500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3" name="文本框 32">
                  <a:extLst>
                    <a:ext uri="{FF2B5EF4-FFF2-40B4-BE49-F238E27FC236}">
                      <a16:creationId xmlns:a16="http://schemas.microsoft.com/office/drawing/2014/main" id="{521EA490-E78D-4DB0-8C17-07A67E7AD0FD}"/>
                    </a:ext>
                  </a:extLst>
                </p:cNvPr>
                <p:cNvSpPr txBox="1"/>
                <p:nvPr/>
              </p:nvSpPr>
              <p:spPr>
                <a:xfrm>
                  <a:off x="6332146" y="2794872"/>
                  <a:ext cx="603262" cy="158475"/>
                </a:xfrm>
                <a:prstGeom prst="rect">
                  <a:avLst/>
                </a:prstGeom>
                <a:noFill/>
                <a:ln w="38100">
                  <a:noFill/>
                </a:ln>
              </p:spPr>
              <p:txBody>
                <a:bodyPr wrap="none" rtlCol="0" anchor="ctr">
                  <a:spAutoFit/>
                </a:bodyPr>
                <a:lstStyle/>
                <a:p>
                  <a:pPr algn="ctr"/>
                  <a:r>
                    <a:rPr lang="en-US" altLang="zh-CN" sz="1600" b="1" baseline="0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Control Unit</a:t>
                  </a:r>
                  <a:endParaRPr lang="zh-CN" altLang="en-US" sz="1600" b="1" baseline="0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02B91981-1E86-472F-8DF6-A11FE322648D}"/>
                  </a:ext>
                </a:extLst>
              </p:cNvPr>
              <p:cNvSpPr txBox="1"/>
              <p:nvPr/>
            </p:nvSpPr>
            <p:spPr>
              <a:xfrm>
                <a:off x="6288742" y="5437615"/>
                <a:ext cx="1091363" cy="523220"/>
              </a:xfrm>
              <a:prstGeom prst="rect">
                <a:avLst/>
              </a:prstGeom>
              <a:solidFill>
                <a:srgbClr val="FFCCFF"/>
              </a:solidFill>
              <a:ln w="28575">
                <a:solidFill>
                  <a:schemeClr val="tx1"/>
                </a:solidFill>
              </a:ln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CN" sz="1400" b="1" baseline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Instruction Register</a:t>
                </a:r>
                <a:endParaRPr lang="zh-CN" altLang="en-US" sz="1400" b="1" baseline="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29" name="组合 28">
                <a:extLst>
                  <a:ext uri="{FF2B5EF4-FFF2-40B4-BE49-F238E27FC236}">
                    <a16:creationId xmlns:a16="http://schemas.microsoft.com/office/drawing/2014/main" id="{FD1C6890-7330-431C-B467-AB340860BDCF}"/>
                  </a:ext>
                </a:extLst>
              </p:cNvPr>
              <p:cNvGrpSpPr/>
              <p:nvPr/>
            </p:nvGrpSpPr>
            <p:grpSpPr>
              <a:xfrm>
                <a:off x="3686246" y="5271317"/>
                <a:ext cx="1225114" cy="814111"/>
                <a:chOff x="3660716" y="5345502"/>
                <a:chExt cx="1225114" cy="814111"/>
              </a:xfrm>
            </p:grpSpPr>
            <p:sp>
              <p:nvSpPr>
                <p:cNvPr id="30" name="箭头: 右 29">
                  <a:extLst>
                    <a:ext uri="{FF2B5EF4-FFF2-40B4-BE49-F238E27FC236}">
                      <a16:creationId xmlns:a16="http://schemas.microsoft.com/office/drawing/2014/main" id="{DD48FD8C-6BFC-4D81-8E54-CEDDC2C0A59A}"/>
                    </a:ext>
                  </a:extLst>
                </p:cNvPr>
                <p:cNvSpPr/>
                <p:nvPr/>
              </p:nvSpPr>
              <p:spPr bwMode="auto">
                <a:xfrm>
                  <a:off x="3660716" y="5345502"/>
                  <a:ext cx="1225114" cy="814111"/>
                </a:xfrm>
                <a:prstGeom prst="rightArrow">
                  <a:avLst>
                    <a:gd name="adj1" fmla="val 75684"/>
                    <a:gd name="adj2" fmla="val 34304"/>
                  </a:avLst>
                </a:prstGeom>
                <a:solidFill>
                  <a:srgbClr val="FFCCFF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zh-CN" altLang="en-US" sz="1800" b="0" i="0" u="none" strike="noStrike" cap="none" normalizeH="0" baseline="-2500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宋体" pitchFamily="2" charset="-122"/>
                  </a:endParaRPr>
                </a:p>
              </p:txBody>
            </p:sp>
            <p:sp>
              <p:nvSpPr>
                <p:cNvPr id="31" name="文本框 30">
                  <a:extLst>
                    <a:ext uri="{FF2B5EF4-FFF2-40B4-BE49-F238E27FC236}">
                      <a16:creationId xmlns:a16="http://schemas.microsoft.com/office/drawing/2014/main" id="{7C5D2E0D-E703-42F4-A0CA-1FBBDF035746}"/>
                    </a:ext>
                  </a:extLst>
                </p:cNvPr>
                <p:cNvSpPr txBox="1"/>
                <p:nvPr/>
              </p:nvSpPr>
              <p:spPr>
                <a:xfrm>
                  <a:off x="3698608" y="5490948"/>
                  <a:ext cx="945400" cy="523220"/>
                </a:xfrm>
                <a:prstGeom prst="rect">
                  <a:avLst/>
                </a:prstGeom>
                <a:solidFill>
                  <a:srgbClr val="FFCCFF"/>
                </a:solidFill>
                <a:ln w="28575">
                  <a:noFill/>
                </a:ln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CN" sz="1400" b="1" baseline="0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Program Counter</a:t>
                  </a:r>
                  <a:endParaRPr lang="zh-CN" altLang="en-US" sz="1400" b="1" baseline="0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19" name="箭头: 上下 18">
              <a:extLst>
                <a:ext uri="{FF2B5EF4-FFF2-40B4-BE49-F238E27FC236}">
                  <a16:creationId xmlns:a16="http://schemas.microsoft.com/office/drawing/2014/main" id="{0A519BCD-4831-490C-95AA-F5A09122B71A}"/>
                </a:ext>
              </a:extLst>
            </p:cNvPr>
            <p:cNvSpPr/>
            <p:nvPr/>
          </p:nvSpPr>
          <p:spPr bwMode="auto">
            <a:xfrm>
              <a:off x="5436051" y="2844985"/>
              <a:ext cx="304601" cy="602538"/>
            </a:xfrm>
            <a:prstGeom prst="upDownArrow">
              <a:avLst/>
            </a:prstGeom>
            <a:solidFill>
              <a:srgbClr val="0070C0"/>
            </a:solidFill>
            <a:ln w="9525" cap="flat" cmpd="sng" algn="ctr">
              <a:solidFill>
                <a:srgbClr val="0074B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-2500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</a:endParaRPr>
            </a:p>
          </p:txBody>
        </p:sp>
        <p:sp>
          <p:nvSpPr>
            <p:cNvPr id="20" name="箭头: 上 19">
              <a:extLst>
                <a:ext uri="{FF2B5EF4-FFF2-40B4-BE49-F238E27FC236}">
                  <a16:creationId xmlns:a16="http://schemas.microsoft.com/office/drawing/2014/main" id="{D5C2D853-7246-4FE7-B64C-D93D0F0F015A}"/>
                </a:ext>
              </a:extLst>
            </p:cNvPr>
            <p:cNvSpPr/>
            <p:nvPr/>
          </p:nvSpPr>
          <p:spPr bwMode="auto">
            <a:xfrm>
              <a:off x="2915817" y="1996218"/>
              <a:ext cx="108000" cy="3504380"/>
            </a:xfrm>
            <a:prstGeom prst="upArrow">
              <a:avLst/>
            </a:prstGeom>
            <a:solidFill>
              <a:schemeClr val="accent1"/>
            </a:solidFill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-2500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</a:endParaRPr>
            </a:p>
          </p:txBody>
        </p:sp>
        <p:sp>
          <p:nvSpPr>
            <p:cNvPr id="21" name="箭头: 直角上 20">
              <a:extLst>
                <a:ext uri="{FF2B5EF4-FFF2-40B4-BE49-F238E27FC236}">
                  <a16:creationId xmlns:a16="http://schemas.microsoft.com/office/drawing/2014/main" id="{15684DC4-676A-4614-8C21-447A7C6C81C9}"/>
                </a:ext>
              </a:extLst>
            </p:cNvPr>
            <p:cNvSpPr/>
            <p:nvPr/>
          </p:nvSpPr>
          <p:spPr bwMode="auto">
            <a:xfrm rot="5400000" flipH="1">
              <a:off x="2185969" y="3419235"/>
              <a:ext cx="3115869" cy="1080121"/>
            </a:xfrm>
            <a:prstGeom prst="bentUpArrow">
              <a:avLst>
                <a:gd name="adj1" fmla="val 5411"/>
                <a:gd name="adj2" fmla="val 5084"/>
                <a:gd name="adj3" fmla="val 8536"/>
              </a:avLst>
            </a:prstGeom>
            <a:solidFill>
              <a:schemeClr val="accent1"/>
            </a:solidFill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-2500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</a:endParaRPr>
            </a:p>
          </p:txBody>
        </p:sp>
        <p:sp>
          <p:nvSpPr>
            <p:cNvPr id="22" name="箭头: 上 21">
              <a:extLst>
                <a:ext uri="{FF2B5EF4-FFF2-40B4-BE49-F238E27FC236}">
                  <a16:creationId xmlns:a16="http://schemas.microsoft.com/office/drawing/2014/main" id="{EA24D6AF-7735-4CC3-8280-A0DD321F5FFD}"/>
                </a:ext>
              </a:extLst>
            </p:cNvPr>
            <p:cNvSpPr/>
            <p:nvPr/>
          </p:nvSpPr>
          <p:spPr bwMode="auto">
            <a:xfrm>
              <a:off x="8172400" y="2004299"/>
              <a:ext cx="108000" cy="3512934"/>
            </a:xfrm>
            <a:prstGeom prst="upArrow">
              <a:avLst/>
            </a:prstGeom>
            <a:solidFill>
              <a:schemeClr val="accent1"/>
            </a:solidFill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-2500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</a:endParaRPr>
            </a:p>
          </p:txBody>
        </p:sp>
        <p:sp>
          <p:nvSpPr>
            <p:cNvPr id="23" name="箭头: 上 22">
              <a:extLst>
                <a:ext uri="{FF2B5EF4-FFF2-40B4-BE49-F238E27FC236}">
                  <a16:creationId xmlns:a16="http://schemas.microsoft.com/office/drawing/2014/main" id="{7F005F3D-D85D-4768-BB06-5EB11FC41EEB}"/>
                </a:ext>
              </a:extLst>
            </p:cNvPr>
            <p:cNvSpPr/>
            <p:nvPr/>
          </p:nvSpPr>
          <p:spPr bwMode="auto">
            <a:xfrm>
              <a:off x="5534351" y="5171095"/>
              <a:ext cx="108000" cy="331055"/>
            </a:xfrm>
            <a:prstGeom prst="upArrow">
              <a:avLst/>
            </a:prstGeom>
            <a:solidFill>
              <a:schemeClr val="accent1"/>
            </a:solidFill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-2500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</a:endParaRPr>
            </a:p>
          </p:txBody>
        </p:sp>
        <p:sp>
          <p:nvSpPr>
            <p:cNvPr id="24" name="箭头: 右 23">
              <a:extLst>
                <a:ext uri="{FF2B5EF4-FFF2-40B4-BE49-F238E27FC236}">
                  <a16:creationId xmlns:a16="http://schemas.microsoft.com/office/drawing/2014/main" id="{EAE6EE08-CAF8-42E0-AB5C-863F099D651B}"/>
                </a:ext>
              </a:extLst>
            </p:cNvPr>
            <p:cNvSpPr/>
            <p:nvPr/>
          </p:nvSpPr>
          <p:spPr bwMode="auto">
            <a:xfrm>
              <a:off x="3888789" y="1446970"/>
              <a:ext cx="397158" cy="307777"/>
            </a:xfrm>
            <a:prstGeom prst="rightArrow">
              <a:avLst/>
            </a:prstGeom>
            <a:solidFill>
              <a:srgbClr val="0070C0"/>
            </a:solidFill>
            <a:ln w="9525" cap="flat" cmpd="sng" algn="ctr">
              <a:solidFill>
                <a:srgbClr val="0074B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-2500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</a:endParaRPr>
            </a:p>
          </p:txBody>
        </p:sp>
        <p:sp>
          <p:nvSpPr>
            <p:cNvPr id="25" name="箭头: 右 24">
              <a:extLst>
                <a:ext uri="{FF2B5EF4-FFF2-40B4-BE49-F238E27FC236}">
                  <a16:creationId xmlns:a16="http://schemas.microsoft.com/office/drawing/2014/main" id="{5BD395B4-8C81-4FA0-B194-1ACA8D8B1C84}"/>
                </a:ext>
              </a:extLst>
            </p:cNvPr>
            <p:cNvSpPr/>
            <p:nvPr/>
          </p:nvSpPr>
          <p:spPr bwMode="auto">
            <a:xfrm>
              <a:off x="6882208" y="1446970"/>
              <a:ext cx="419527" cy="307777"/>
            </a:xfrm>
            <a:prstGeom prst="rightArrow">
              <a:avLst/>
            </a:prstGeom>
            <a:solidFill>
              <a:srgbClr val="0070C0"/>
            </a:solidFill>
            <a:ln w="9525" cap="flat" cmpd="sng" algn="ctr">
              <a:solidFill>
                <a:srgbClr val="0074B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-2500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</a:endParaRPr>
            </a:p>
          </p:txBody>
        </p:sp>
        <p:sp>
          <p:nvSpPr>
            <p:cNvPr id="26" name="箭头: 直角双向 25">
              <a:extLst>
                <a:ext uri="{FF2B5EF4-FFF2-40B4-BE49-F238E27FC236}">
                  <a16:creationId xmlns:a16="http://schemas.microsoft.com/office/drawing/2014/main" id="{D44ADE1F-3021-4316-A448-0C5D3F09B758}"/>
                </a:ext>
              </a:extLst>
            </p:cNvPr>
            <p:cNvSpPr/>
            <p:nvPr/>
          </p:nvSpPr>
          <p:spPr bwMode="auto">
            <a:xfrm flipV="1">
              <a:off x="6899236" y="2286899"/>
              <a:ext cx="1186812" cy="3204827"/>
            </a:xfrm>
            <a:prstGeom prst="leftUpArrow">
              <a:avLst>
                <a:gd name="adj1" fmla="val 12742"/>
                <a:gd name="adj2" fmla="val 12797"/>
                <a:gd name="adj3" fmla="val 12742"/>
              </a:avLst>
            </a:prstGeom>
            <a:solidFill>
              <a:srgbClr val="0070C0"/>
            </a:solidFill>
            <a:ln w="9525" cap="flat" cmpd="sng" algn="ctr">
              <a:solidFill>
                <a:srgbClr val="0074B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-2500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</a:endParaRPr>
            </a:p>
          </p:txBody>
        </p:sp>
      </p:grpSp>
      <p:sp>
        <p:nvSpPr>
          <p:cNvPr id="3" name="箭头: 右 2">
            <a:extLst>
              <a:ext uri="{FF2B5EF4-FFF2-40B4-BE49-F238E27FC236}">
                <a16:creationId xmlns:a16="http://schemas.microsoft.com/office/drawing/2014/main" id="{AD8134C0-32E0-4780-BDA9-D2C67A41C597}"/>
              </a:ext>
            </a:extLst>
          </p:cNvPr>
          <p:cNvSpPr/>
          <p:nvPr/>
        </p:nvSpPr>
        <p:spPr bwMode="auto">
          <a:xfrm>
            <a:off x="513865" y="2129927"/>
            <a:ext cx="1645037" cy="352442"/>
          </a:xfrm>
          <a:prstGeom prst="rightArrow">
            <a:avLst/>
          </a:prstGeom>
          <a:solidFill>
            <a:srgbClr val="0070C0"/>
          </a:solidFill>
          <a:ln w="9525" cap="flat" cmpd="sng" algn="ctr">
            <a:solidFill>
              <a:srgbClr val="0074B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-2500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pitchFamily="2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B4D703A-6352-4D32-976D-7CCD2F189FC1}"/>
              </a:ext>
            </a:extLst>
          </p:cNvPr>
          <p:cNvSpPr txBox="1"/>
          <p:nvPr/>
        </p:nvSpPr>
        <p:spPr>
          <a:xfrm flipH="1">
            <a:off x="420209" y="1845880"/>
            <a:ext cx="20639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aseline="0" dirty="0"/>
              <a:t>Data &amp; </a:t>
            </a:r>
            <a:r>
              <a:rPr lang="en-US" altLang="zh-CN" sz="1600" baseline="0" dirty="0" err="1"/>
              <a:t>Adrress</a:t>
            </a:r>
            <a:r>
              <a:rPr lang="en-US" altLang="zh-CN" sz="1600" baseline="0" dirty="0"/>
              <a:t> Bus</a:t>
            </a:r>
            <a:endParaRPr lang="zh-CN" altLang="en-US" sz="1600" baseline="0" dirty="0"/>
          </a:p>
        </p:txBody>
      </p:sp>
      <p:sp>
        <p:nvSpPr>
          <p:cNvPr id="65" name="箭头: 右 64">
            <a:extLst>
              <a:ext uri="{FF2B5EF4-FFF2-40B4-BE49-F238E27FC236}">
                <a16:creationId xmlns:a16="http://schemas.microsoft.com/office/drawing/2014/main" id="{562CE651-C005-456C-8142-21E4AD0892E7}"/>
              </a:ext>
            </a:extLst>
          </p:cNvPr>
          <p:cNvSpPr/>
          <p:nvPr/>
        </p:nvSpPr>
        <p:spPr bwMode="auto">
          <a:xfrm>
            <a:off x="546720" y="1504059"/>
            <a:ext cx="1645037" cy="10800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-2500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pitchFamily="2" charset="-122"/>
            </a:endParaRPr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89317AF1-359D-43D8-8B87-C9651C5853A8}"/>
              </a:ext>
            </a:extLst>
          </p:cNvPr>
          <p:cNvSpPr txBox="1"/>
          <p:nvPr/>
        </p:nvSpPr>
        <p:spPr>
          <a:xfrm flipH="1">
            <a:off x="467544" y="1196752"/>
            <a:ext cx="15927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aseline="0" dirty="0"/>
              <a:t>Control Bus</a:t>
            </a:r>
            <a:endParaRPr lang="zh-CN" altLang="en-US" sz="1600" baseline="0" dirty="0"/>
          </a:p>
        </p:txBody>
      </p:sp>
      <p:graphicFrame>
        <p:nvGraphicFramePr>
          <p:cNvPr id="67" name="Object 14">
            <a:extLst>
              <a:ext uri="{FF2B5EF4-FFF2-40B4-BE49-F238E27FC236}">
                <a16:creationId xmlns:a16="http://schemas.microsoft.com/office/drawing/2014/main" id="{0395ED47-EBC4-4699-BB23-1ED2763909A3}"/>
              </a:ext>
            </a:extLst>
          </p:cNvPr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16862590"/>
              </p:ext>
            </p:extLst>
          </p:nvPr>
        </p:nvGraphicFramePr>
        <p:xfrm>
          <a:off x="269928" y="3002834"/>
          <a:ext cx="3116489" cy="21866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46" name="CorelDRAW" r:id="rId4" imgW="5743575" imgH="4029075" progId="CorelDRAW.Graphic.9">
                  <p:embed/>
                </p:oleObj>
              </mc:Choice>
              <mc:Fallback>
                <p:oleObj name="CorelDRAW" r:id="rId4" imgW="5743575" imgH="4029075" progId="CorelDRAW.Graphic.9">
                  <p:embed/>
                  <p:pic>
                    <p:nvPicPr>
                      <p:cNvPr id="32" name="Object 14">
                        <a:extLst>
                          <a:ext uri="{FF2B5EF4-FFF2-40B4-BE49-F238E27FC236}">
                            <a16:creationId xmlns:a16="http://schemas.microsoft.com/office/drawing/2014/main" id="{62B2BFC1-28D3-4CE8-B8C0-DD60726B5B5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9928" y="3002834"/>
                        <a:ext cx="3116489" cy="218667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07015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日期占位符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l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Font typeface="Gungsuh" pitchFamily="18" charset="-127"/>
              <a:buChar char="-"/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712AF29-9F63-499C-B20F-93709B97279B}" type="datetime1">
              <a:rPr kumimoji="0" lang="zh-CN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2021/10/20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3555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l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Font typeface="Gungsuh" pitchFamily="18" charset="-127"/>
              <a:buChar char="-"/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D051AA6-A347-45D0-B42D-9DAB7209CC75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355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a typeface="宋体" panose="02010600030101010101" pitchFamily="2" charset="-122"/>
              </a:rPr>
              <a:t>The Stored Program Computer</a:t>
            </a:r>
            <a:endParaRPr lang="zh-CN" altLang="en-US" dirty="0"/>
          </a:p>
        </p:txBody>
      </p:sp>
      <p:sp>
        <p:nvSpPr>
          <p:cNvPr id="23558" name="Text Box 27"/>
          <p:cNvSpPr txBox="1">
            <a:spLocks noChangeArrowheads="1"/>
          </p:cNvSpPr>
          <p:nvPr/>
        </p:nvSpPr>
        <p:spPr bwMode="auto">
          <a:xfrm>
            <a:off x="5576489" y="3257208"/>
            <a:ext cx="3456384" cy="2862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l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Font typeface="Gungsuh" pitchFamily="18" charset="-127"/>
              <a:buChar char="-"/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  <a:t>Electronic storage of programming information and data eliminated the need for the more clumsy methods of programming, such as punched paper tape — a concept that has characterized mainstream computer development since 1945.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pitchFamily="49" charset="-122"/>
              <a:cs typeface="+mn-cs"/>
            </a:endParaRPr>
          </a:p>
        </p:txBody>
      </p:sp>
      <p:pic>
        <p:nvPicPr>
          <p:cNvPr id="35" name="Picture 27" descr="edsac_wilkes">
            <a:extLst>
              <a:ext uri="{FF2B5EF4-FFF2-40B4-BE49-F238E27FC236}">
                <a16:creationId xmlns:a16="http://schemas.microsoft.com/office/drawing/2014/main" id="{66343FDC-C137-4A49-82E8-2AD3DBA221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76" t="6119" r="12581" b="1634"/>
          <a:stretch>
            <a:fillRect/>
          </a:stretch>
        </p:blipFill>
        <p:spPr bwMode="auto">
          <a:xfrm>
            <a:off x="251520" y="1072690"/>
            <a:ext cx="4845786" cy="4444542"/>
          </a:xfrm>
          <a:prstGeom prst="rect">
            <a:avLst/>
          </a:prstGeom>
          <a:noFill/>
          <a:ln w="571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Rectangle 4">
            <a:extLst>
              <a:ext uri="{FF2B5EF4-FFF2-40B4-BE49-F238E27FC236}">
                <a16:creationId xmlns:a16="http://schemas.microsoft.com/office/drawing/2014/main" id="{11301951-A463-45D7-AAEA-51AF61ED6C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4426" y="5635270"/>
            <a:ext cx="2659147" cy="7840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>
            <a:lvl1pPr marL="290513" indent="-290513" defTabSz="1006475">
              <a:spcBef>
                <a:spcPct val="20000"/>
              </a:spcBef>
              <a:buFont typeface="Wingdings" panose="05000000000000000000" pitchFamily="2" charset="2"/>
              <a:buChar char="n"/>
              <a:tabLst>
                <a:tab pos="1146175" algn="l"/>
              </a:tabLs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defTabSz="1006475">
              <a:spcBef>
                <a:spcPct val="20000"/>
              </a:spcBef>
              <a:buFont typeface="Wingdings" panose="05000000000000000000" pitchFamily="2" charset="2"/>
              <a:buChar char="l"/>
              <a:tabLst>
                <a:tab pos="1146175" algn="l"/>
              </a:tabLst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 defTabSz="1006475">
              <a:spcBef>
                <a:spcPct val="20000"/>
              </a:spcBef>
              <a:buFont typeface="Gungsuh" panose="02030600000101010101" pitchFamily="18" charset="-127"/>
              <a:buChar char="-"/>
              <a:tabLst>
                <a:tab pos="1146175" algn="l"/>
              </a:tabLs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1006475">
              <a:spcBef>
                <a:spcPct val="20000"/>
              </a:spcBef>
              <a:buChar char="•"/>
              <a:tabLst>
                <a:tab pos="114617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defTabSz="1006475">
              <a:spcBef>
                <a:spcPct val="20000"/>
              </a:spcBef>
              <a:buChar char="»"/>
              <a:tabLst>
                <a:tab pos="1146175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10064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1146175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10064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1146175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10064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1146175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10064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1146175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ts val="0"/>
              </a:spcBef>
              <a:buNone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  <a:t>EDSAC </a:t>
            </a:r>
          </a:p>
          <a:p>
            <a:pPr>
              <a:spcBef>
                <a:spcPts val="0"/>
              </a:spcBef>
              <a:buNone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  <a:t>University of Cambridge </a:t>
            </a:r>
          </a:p>
          <a:p>
            <a:pPr>
              <a:spcBef>
                <a:spcPts val="0"/>
              </a:spcBef>
              <a:buNone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  <a:t>UK, 1949</a:t>
            </a:r>
          </a:p>
        </p:txBody>
      </p:sp>
      <p:pic>
        <p:nvPicPr>
          <p:cNvPr id="37" name="Picture 54" descr="Maurice V Wilkes.jpg">
            <a:hlinkClick r:id="rId4"/>
            <a:extLst>
              <a:ext uri="{FF2B5EF4-FFF2-40B4-BE49-F238E27FC236}">
                <a16:creationId xmlns:a16="http://schemas.microsoft.com/office/drawing/2014/main" id="{A0D28B4B-B829-430D-861E-C3EDDBE5C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0753" y="980728"/>
            <a:ext cx="1382481" cy="17478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Text Box 55">
            <a:extLst>
              <a:ext uri="{FF2B5EF4-FFF2-40B4-BE49-F238E27FC236}">
                <a16:creationId xmlns:a16="http://schemas.microsoft.com/office/drawing/2014/main" id="{256EACF8-FF72-460B-A007-3C7F3CEA31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22879" y="1988840"/>
            <a:ext cx="1692275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l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Font typeface="Gungsuh" panose="02030600000101010101" pitchFamily="18" charset="-127"/>
              <a:buChar char="-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Maurice Vincent Wilkes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459342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02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122005" y="1782320"/>
            <a:ext cx="6899989" cy="803275"/>
          </a:xfrm>
        </p:spPr>
        <p:txBody>
          <a:bodyPr/>
          <a:lstStyle/>
          <a:p>
            <a:pPr algn="ctr">
              <a:buNone/>
            </a:pPr>
            <a:r>
              <a:rPr lang="en-US" altLang="zh-CN" dirty="0">
                <a:solidFill>
                  <a:srgbClr val="FF0000"/>
                </a:solidFill>
              </a:rPr>
              <a:t>Stored program   +    Transistor technology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385027" name="Text Box 3"/>
          <p:cNvSpPr txBox="1">
            <a:spLocks noChangeArrowheads="1"/>
          </p:cNvSpPr>
          <p:nvPr/>
        </p:nvSpPr>
        <p:spPr bwMode="auto">
          <a:xfrm>
            <a:off x="539552" y="3502729"/>
            <a:ext cx="3567221" cy="1569660"/>
          </a:xfrm>
          <a:prstGeom prst="rect">
            <a:avLst/>
          </a:prstGeom>
          <a:noFill/>
          <a:ln w="9525">
            <a:solidFill>
              <a:srgbClr val="8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l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Font typeface="Gungsuh" panose="02030600000101010101" pitchFamily="18" charset="-127"/>
              <a:buChar char="-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  <a:t>Change the program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  <a:t>so that you can do all kinds of tasks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  <a:t>on the same hardware</a:t>
            </a:r>
            <a:endParaRPr kumimoji="1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85028" name="Text Box 4"/>
          <p:cNvSpPr txBox="1">
            <a:spLocks noChangeArrowheads="1"/>
          </p:cNvSpPr>
          <p:nvPr/>
        </p:nvSpPr>
        <p:spPr bwMode="auto">
          <a:xfrm>
            <a:off x="5523701" y="3488973"/>
            <a:ext cx="2804942" cy="1569660"/>
          </a:xfrm>
          <a:prstGeom prst="rect">
            <a:avLst/>
          </a:prstGeom>
          <a:noFill/>
          <a:ln w="9525">
            <a:solidFill>
              <a:srgbClr val="8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l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Font typeface="Gungsuh" panose="02030600000101010101" pitchFamily="18" charset="-127"/>
              <a:buChar char="-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  <a:t>The device is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  <a:t>smaller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  <a:t> and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  <a:t>faster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  <a:t> than a vacuum tube</a:t>
            </a:r>
            <a:endParaRPr kumimoji="1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332B7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1447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Two major inventions of the microprocessor chip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  <p:sp>
        <p:nvSpPr>
          <p:cNvPr id="61448" name="Line 6"/>
          <p:cNvSpPr>
            <a:spLocks noChangeShapeType="1"/>
          </p:cNvSpPr>
          <p:nvPr/>
        </p:nvSpPr>
        <p:spPr bwMode="auto">
          <a:xfrm flipH="1">
            <a:off x="2461863" y="2359729"/>
            <a:ext cx="654309" cy="106680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1449" name="Line 7"/>
          <p:cNvSpPr>
            <a:spLocks noChangeShapeType="1"/>
          </p:cNvSpPr>
          <p:nvPr/>
        </p:nvSpPr>
        <p:spPr bwMode="auto">
          <a:xfrm>
            <a:off x="6271863" y="2359729"/>
            <a:ext cx="654309" cy="106680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1" name="日期占位符 3">
            <a:extLst>
              <a:ext uri="{FF2B5EF4-FFF2-40B4-BE49-F238E27FC236}">
                <a16:creationId xmlns:a16="http://schemas.microsoft.com/office/drawing/2014/main" id="{F1859DF4-D121-46AB-8C2D-8D0D51A6367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79512" y="6537325"/>
            <a:ext cx="2286000" cy="244475"/>
          </a:xfrm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AF88401-22E9-4153-B0F5-3C3505E5B3D2}" type="datetime1">
              <a:rPr kumimoji="0" lang="zh-CN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2021/10/20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" name="灯片编号占位符 5">
            <a:extLst>
              <a:ext uri="{FF2B5EF4-FFF2-40B4-BE49-F238E27FC236}">
                <a16:creationId xmlns:a16="http://schemas.microsoft.com/office/drawing/2014/main" id="{130578FA-C930-4B3D-8F33-C0111961E4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293296" y="6537325"/>
            <a:ext cx="2743200" cy="244475"/>
          </a:xfrm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83AA37B-31F2-46EE-90A4-68D9AA6A4383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32440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50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5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5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5026" grpId="0" build="p" autoUpdateAnimBg="0"/>
      <p:bldP spid="385027" grpId="0" animBg="1" autoUpdateAnimBg="0"/>
      <p:bldP spid="385028" grpId="0" animBg="1" autoUpdateAnimBg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MH_Others_2">
            <a:extLst>
              <a:ext uri="{FF2B5EF4-FFF2-40B4-BE49-F238E27FC236}">
                <a16:creationId xmlns:a16="http://schemas.microsoft.com/office/drawing/2014/main" id="{9056126C-8529-435C-A5C5-25B6DCFEACB5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67798" y="224843"/>
            <a:ext cx="2023020" cy="492443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Outline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22" name="TextBox 7">
            <a:extLst>
              <a:ext uri="{FF2B5EF4-FFF2-40B4-BE49-F238E27FC236}">
                <a16:creationId xmlns:a16="http://schemas.microsoft.com/office/drawing/2014/main" id="{FBFB4F98-A1B6-4B54-9432-9B1BAD84A1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5912" y="1861642"/>
            <a:ext cx="7418983" cy="43842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square" lIns="105000" tIns="52500" rIns="105000" bIns="52500" anchor="ctr">
            <a:spAutoFit/>
          </a:bodyPr>
          <a:lstStyle>
            <a:lvl1pPr>
              <a:spcBef>
                <a:spcPts val="600"/>
              </a:spcBef>
              <a:buClr>
                <a:schemeClr val="accent1"/>
              </a:buClr>
              <a:buSzPct val="76000"/>
              <a:buFont typeface="Wingdings 3" panose="05040102010807070707" pitchFamily="18" charset="2"/>
              <a:buChar char=""/>
              <a:defRPr sz="2600">
                <a:solidFill>
                  <a:schemeClr val="tx1"/>
                </a:solidFill>
                <a:latin typeface="Gill Sans MT" panose="020B0502020104020203" pitchFamily="34" charset="0"/>
                <a:ea typeface="微软雅黑" panose="020B0503020204020204" pitchFamily="34" charset="-122"/>
                <a:sym typeface="Times New Roman" panose="02020603050405020304" pitchFamily="18" charset="0"/>
              </a:defRPr>
            </a:lvl1pPr>
            <a:lvl2pPr marL="742950" indent="-285750">
              <a:spcBef>
                <a:spcPts val="500"/>
              </a:spcBef>
              <a:buClr>
                <a:schemeClr val="accent2"/>
              </a:buClr>
              <a:buSzPct val="76000"/>
              <a:buFont typeface="Wingdings 3" panose="05040102010807070707" pitchFamily="18" charset="2"/>
              <a:buChar char=""/>
              <a:defRPr sz="2300">
                <a:solidFill>
                  <a:schemeClr val="tx2"/>
                </a:solidFill>
                <a:latin typeface="Gill Sans MT" panose="020B0502020104020203" pitchFamily="34" charset="0"/>
                <a:ea typeface="微软雅黑" panose="020B0503020204020204" pitchFamily="34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ts val="500"/>
              </a:spcBef>
              <a:buClr>
                <a:srgbClr val="BCBCBC"/>
              </a:buClr>
              <a:buSzPct val="76000"/>
              <a:buFont typeface="Wingdings 3" panose="05040102010807070707" pitchFamily="18" charset="2"/>
              <a:buChar char="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微软雅黑" panose="020B0503020204020204" pitchFamily="34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ts val="400"/>
              </a:spcBef>
              <a:buClr>
                <a:srgbClr val="8BA2B4"/>
              </a:buClr>
              <a:buSzPct val="70000"/>
              <a:buFont typeface="Wingdings" panose="05000000000000000000" pitchFamily="2" charset="2"/>
              <a:buChar char="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微软雅黑" panose="020B0503020204020204" pitchFamily="34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ts val="3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  <a:ea typeface="微软雅黑" panose="020B0503020204020204" pitchFamily="34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  <a:ea typeface="微软雅黑" panose="020B0503020204020204" pitchFamily="34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  <a:ea typeface="微软雅黑" panose="020B0503020204020204" pitchFamily="34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  <a:ea typeface="微软雅黑" panose="020B0503020204020204" pitchFamily="34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  <a:ea typeface="微软雅黑" panose="020B0503020204020204" pitchFamily="34" charset="-122"/>
                <a:sym typeface="Times New Roman" panose="02020603050405020304" pitchFamily="18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rgbClr val="4F81BD"/>
              </a:buClr>
              <a:buSzPct val="76000"/>
              <a:buFont typeface="Wingdings 3" panose="05040102010807070707" pitchFamily="18" charset="2"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Times New Roman" panose="02020603050405020304" pitchFamily="18" charset="0"/>
              </a:rPr>
              <a:t>Review</a:t>
            </a:r>
          </a:p>
        </p:txBody>
      </p:sp>
      <p:sp>
        <p:nvSpPr>
          <p:cNvPr id="23" name="Text Box 17">
            <a:extLst>
              <a:ext uri="{FF2B5EF4-FFF2-40B4-BE49-F238E27FC236}">
                <a16:creationId xmlns:a16="http://schemas.microsoft.com/office/drawing/2014/main" id="{10064102-F5B2-40A8-A097-05F8C082B5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7544" y="1768676"/>
            <a:ext cx="611764" cy="624357"/>
          </a:xfrm>
          <a:prstGeom prst="rect">
            <a:avLst/>
          </a:prstGeom>
          <a:gradFill flip="none" rotWithShape="1">
            <a:gsLst>
              <a:gs pos="0">
                <a:srgbClr val="003399">
                  <a:tint val="66000"/>
                  <a:satMod val="160000"/>
                </a:srgbClr>
              </a:gs>
              <a:gs pos="50000">
                <a:srgbClr val="003399">
                  <a:tint val="44500"/>
                  <a:satMod val="160000"/>
                </a:srgbClr>
              </a:gs>
              <a:gs pos="100000">
                <a:srgbClr val="003399">
                  <a:tint val="23500"/>
                  <a:satMod val="160000"/>
                </a:srgbClr>
              </a:gs>
            </a:gsLst>
            <a:lin ang="18900000" scaled="1"/>
            <a:tileRect/>
          </a:gradFill>
          <a:ln w="9525">
            <a:noFill/>
            <a:miter lim="800000"/>
            <a:headEnd/>
            <a:tailEnd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anchor="ctr" anchorCtr="1"/>
          <a:lstStyle>
            <a:lvl1pPr defTabSz="895350">
              <a:defRPr sz="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defTabSz="895350">
              <a:defRPr sz="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defTabSz="895350">
              <a:defRPr sz="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defTabSz="895350">
              <a:defRPr sz="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defTabSz="895350">
              <a:defRPr sz="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895350" fontAlgn="base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895350" fontAlgn="base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895350" fontAlgn="base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895350" fontAlgn="base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marL="0" marR="0" lvl="0" indent="0" algn="ctr" defTabSz="89535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1</a:t>
            </a:r>
          </a:p>
        </p:txBody>
      </p: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D93F16C4-A290-47B9-BA72-08B73E244C4D}"/>
              </a:ext>
            </a:extLst>
          </p:cNvPr>
          <p:cNvCxnSpPr/>
          <p:nvPr/>
        </p:nvCxnSpPr>
        <p:spPr>
          <a:xfrm>
            <a:off x="474181" y="2415697"/>
            <a:ext cx="8130267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 Box 17">
            <a:extLst>
              <a:ext uri="{FF2B5EF4-FFF2-40B4-BE49-F238E27FC236}">
                <a16:creationId xmlns:a16="http://schemas.microsoft.com/office/drawing/2014/main" id="{EF1DEE29-9275-45CA-A1C1-B2DD20A337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3592" y="3351456"/>
            <a:ext cx="611764" cy="624357"/>
          </a:xfrm>
          <a:prstGeom prst="rect">
            <a:avLst/>
          </a:prstGeom>
          <a:solidFill>
            <a:srgbClr val="003399">
              <a:alpha val="67000"/>
            </a:srgbClr>
          </a:solidFill>
          <a:ln w="9525">
            <a:noFill/>
            <a:miter lim="800000"/>
            <a:headEnd/>
            <a:tailEnd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anchor="ctr" anchorCtr="1"/>
          <a:lstStyle>
            <a:lvl1pPr defTabSz="895350">
              <a:defRPr sz="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defTabSz="895350">
              <a:defRPr sz="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defTabSz="895350">
              <a:defRPr sz="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defTabSz="895350">
              <a:defRPr sz="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defTabSz="895350">
              <a:defRPr sz="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895350" fontAlgn="base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895350" fontAlgn="base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895350" fontAlgn="base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895350" fontAlgn="base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marL="0" marR="0" lvl="0" indent="0" algn="ctr" defTabSz="89535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3</a:t>
            </a:r>
          </a:p>
        </p:txBody>
      </p:sp>
      <p:sp>
        <p:nvSpPr>
          <p:cNvPr id="33" name="矩形 17">
            <a:extLst>
              <a:ext uri="{FF2B5EF4-FFF2-40B4-BE49-F238E27FC236}">
                <a16:creationId xmlns:a16="http://schemas.microsoft.com/office/drawing/2014/main" id="{8D3CB30D-E9CE-4AAA-8189-C4674F81A9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59632" y="3444422"/>
            <a:ext cx="7344816" cy="43842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square" lIns="105000" tIns="52500" rIns="105000" bIns="52500" anchor="ctr">
            <a:spAutoFit/>
          </a:bodyPr>
          <a:lstStyle>
            <a:lvl1pPr>
              <a:spcBef>
                <a:spcPts val="600"/>
              </a:spcBef>
              <a:buClr>
                <a:schemeClr val="accent1"/>
              </a:buClr>
              <a:buSzPct val="76000"/>
              <a:buFont typeface="Wingdings 3" panose="05040102010807070707" pitchFamily="18" charset="2"/>
              <a:buChar char=""/>
              <a:defRPr sz="2600">
                <a:solidFill>
                  <a:schemeClr val="tx1"/>
                </a:solidFill>
                <a:latin typeface="Gill Sans MT" panose="020B0502020104020203" pitchFamily="34" charset="0"/>
                <a:ea typeface="微软雅黑" panose="020B0503020204020204" pitchFamily="34" charset="-122"/>
                <a:sym typeface="Times New Roman" panose="02020603050405020304" pitchFamily="18" charset="0"/>
              </a:defRPr>
            </a:lvl1pPr>
            <a:lvl2pPr marL="742950" indent="-285750">
              <a:spcBef>
                <a:spcPts val="500"/>
              </a:spcBef>
              <a:buClr>
                <a:schemeClr val="accent2"/>
              </a:buClr>
              <a:buSzPct val="76000"/>
              <a:buFont typeface="Wingdings 3" panose="05040102010807070707" pitchFamily="18" charset="2"/>
              <a:buChar char=""/>
              <a:defRPr sz="2300">
                <a:solidFill>
                  <a:schemeClr val="tx2"/>
                </a:solidFill>
                <a:latin typeface="Gill Sans MT" panose="020B0502020104020203" pitchFamily="34" charset="0"/>
                <a:ea typeface="微软雅黑" panose="020B0503020204020204" pitchFamily="34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ts val="500"/>
              </a:spcBef>
              <a:buClr>
                <a:srgbClr val="BCBCBC"/>
              </a:buClr>
              <a:buSzPct val="76000"/>
              <a:buFont typeface="Wingdings 3" panose="05040102010807070707" pitchFamily="18" charset="2"/>
              <a:buChar char="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微软雅黑" panose="020B0503020204020204" pitchFamily="34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ts val="400"/>
              </a:spcBef>
              <a:buClr>
                <a:srgbClr val="8BA2B4"/>
              </a:buClr>
              <a:buSzPct val="70000"/>
              <a:buFont typeface="Wingdings" panose="05000000000000000000" pitchFamily="2" charset="2"/>
              <a:buChar char="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微软雅黑" panose="020B0503020204020204" pitchFamily="34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ts val="3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  <a:ea typeface="微软雅黑" panose="020B0503020204020204" pitchFamily="34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  <a:ea typeface="微软雅黑" panose="020B0503020204020204" pitchFamily="34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  <a:ea typeface="微软雅黑" panose="020B0503020204020204" pitchFamily="34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  <a:ea typeface="微软雅黑" panose="020B0503020204020204" pitchFamily="34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  <a:ea typeface="微软雅黑" panose="020B0503020204020204" pitchFamily="34" charset="-122"/>
                <a:sym typeface="Times New Roman" panose="02020603050405020304" pitchFamily="18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rgbClr val="4F81BD"/>
              </a:buClr>
              <a:buSzPct val="76000"/>
              <a:buFont typeface="Wingdings 3" panose="05040102010807070707" pitchFamily="18" charset="2"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Times New Roman" panose="02020603050405020304" pitchFamily="18" charset="0"/>
              </a:rPr>
              <a:t>A Machine Structure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Times New Roman" panose="02020603050405020304" pitchFamily="18" charset="0"/>
              </a:rPr>
              <a:t>：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Times New Roman" panose="02020603050405020304" pitchFamily="18" charset="0"/>
              </a:rPr>
              <a:t>von Neumann Model</a:t>
            </a: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Times New Roman" panose="02020603050405020304" pitchFamily="18" charset="0"/>
              </a:rPr>
              <a:t> 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333399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Times New Roman" panose="02020603050405020304" pitchFamily="18" charset="0"/>
            </a:endParaRPr>
          </a:p>
        </p:txBody>
      </p: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180CF5E8-68AF-4F8B-B510-DB9A7B9CCB03}"/>
              </a:ext>
            </a:extLst>
          </p:cNvPr>
          <p:cNvCxnSpPr/>
          <p:nvPr/>
        </p:nvCxnSpPr>
        <p:spPr>
          <a:xfrm>
            <a:off x="438669" y="4005064"/>
            <a:ext cx="8130267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Box 17">
            <a:extLst>
              <a:ext uri="{FF2B5EF4-FFF2-40B4-BE49-F238E27FC236}">
                <a16:creationId xmlns:a16="http://schemas.microsoft.com/office/drawing/2014/main" id="{CE5C1212-F8ED-4FB6-A797-C6AFBC1794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3592" y="2554177"/>
            <a:ext cx="611764" cy="624357"/>
          </a:xfrm>
          <a:prstGeom prst="rect">
            <a:avLst/>
          </a:prstGeom>
          <a:gradFill flip="none" rotWithShape="1">
            <a:gsLst>
              <a:gs pos="0">
                <a:srgbClr val="003399">
                  <a:tint val="66000"/>
                  <a:satMod val="160000"/>
                </a:srgbClr>
              </a:gs>
              <a:gs pos="50000">
                <a:srgbClr val="003399">
                  <a:tint val="44500"/>
                  <a:satMod val="160000"/>
                </a:srgbClr>
              </a:gs>
              <a:gs pos="100000">
                <a:srgbClr val="003399">
                  <a:tint val="23500"/>
                  <a:satMod val="160000"/>
                </a:srgbClr>
              </a:gs>
            </a:gsLst>
            <a:lin ang="18900000" scaled="1"/>
            <a:tileRect/>
          </a:gradFill>
          <a:ln w="9525">
            <a:noFill/>
            <a:miter lim="800000"/>
            <a:headEnd/>
            <a:tailEnd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anchor="ctr" anchorCtr="1"/>
          <a:lstStyle>
            <a:lvl1pPr defTabSz="895350">
              <a:defRPr sz="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defTabSz="895350">
              <a:defRPr sz="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defTabSz="895350">
              <a:defRPr sz="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defTabSz="895350">
              <a:defRPr sz="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defTabSz="895350">
              <a:defRPr sz="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895350" fontAlgn="base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895350" fontAlgn="base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895350" fontAlgn="base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895350" fontAlgn="base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marL="0" marR="0" lvl="0" indent="0" algn="ctr" defTabSz="89535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2</a:t>
            </a:r>
          </a:p>
        </p:txBody>
      </p:sp>
      <p:sp>
        <p:nvSpPr>
          <p:cNvPr id="21" name="矩形 17">
            <a:extLst>
              <a:ext uri="{FF2B5EF4-FFF2-40B4-BE49-F238E27FC236}">
                <a16:creationId xmlns:a16="http://schemas.microsoft.com/office/drawing/2014/main" id="{71D289C4-D39F-4710-BBD5-91958FB299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59632" y="2647143"/>
            <a:ext cx="7344816" cy="43842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square" lIns="105000" tIns="52500" rIns="105000" bIns="52500" anchor="ctr">
            <a:spAutoFit/>
          </a:bodyPr>
          <a:lstStyle>
            <a:lvl1pPr>
              <a:spcBef>
                <a:spcPts val="600"/>
              </a:spcBef>
              <a:buClr>
                <a:schemeClr val="accent1"/>
              </a:buClr>
              <a:buSzPct val="76000"/>
              <a:buFont typeface="Wingdings 3" panose="05040102010807070707" pitchFamily="18" charset="2"/>
              <a:buChar char=""/>
              <a:defRPr sz="2600">
                <a:solidFill>
                  <a:schemeClr val="tx1"/>
                </a:solidFill>
                <a:latin typeface="Gill Sans MT" panose="020B0502020104020203" pitchFamily="34" charset="0"/>
                <a:ea typeface="微软雅黑" panose="020B0503020204020204" pitchFamily="34" charset="-122"/>
                <a:sym typeface="Times New Roman" panose="02020603050405020304" pitchFamily="18" charset="0"/>
              </a:defRPr>
            </a:lvl1pPr>
            <a:lvl2pPr marL="742950" indent="-285750">
              <a:spcBef>
                <a:spcPts val="500"/>
              </a:spcBef>
              <a:buClr>
                <a:schemeClr val="accent2"/>
              </a:buClr>
              <a:buSzPct val="76000"/>
              <a:buFont typeface="Wingdings 3" panose="05040102010807070707" pitchFamily="18" charset="2"/>
              <a:buChar char=""/>
              <a:defRPr sz="2300">
                <a:solidFill>
                  <a:schemeClr val="tx2"/>
                </a:solidFill>
                <a:latin typeface="Gill Sans MT" panose="020B0502020104020203" pitchFamily="34" charset="0"/>
                <a:ea typeface="微软雅黑" panose="020B0503020204020204" pitchFamily="34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ts val="500"/>
              </a:spcBef>
              <a:buClr>
                <a:srgbClr val="BCBCBC"/>
              </a:buClr>
              <a:buSzPct val="76000"/>
              <a:buFont typeface="Wingdings 3" panose="05040102010807070707" pitchFamily="18" charset="2"/>
              <a:buChar char="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微软雅黑" panose="020B0503020204020204" pitchFamily="34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ts val="400"/>
              </a:spcBef>
              <a:buClr>
                <a:srgbClr val="8BA2B4"/>
              </a:buClr>
              <a:buSzPct val="70000"/>
              <a:buFont typeface="Wingdings" panose="05000000000000000000" pitchFamily="2" charset="2"/>
              <a:buChar char="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微软雅黑" panose="020B0503020204020204" pitchFamily="34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ts val="3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  <a:ea typeface="微软雅黑" panose="020B0503020204020204" pitchFamily="34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  <a:ea typeface="微软雅黑" panose="020B0503020204020204" pitchFamily="34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  <a:ea typeface="微软雅黑" panose="020B0503020204020204" pitchFamily="34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  <a:ea typeface="微软雅黑" panose="020B0503020204020204" pitchFamily="34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  <a:ea typeface="微软雅黑" panose="020B0503020204020204" pitchFamily="34" charset="-122"/>
                <a:sym typeface="Times New Roman" panose="02020603050405020304" pitchFamily="18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rgbClr val="4F81BD"/>
              </a:buClr>
              <a:buSzPct val="76000"/>
              <a:buFont typeface="Wingdings 3" panose="05040102010807070707" pitchFamily="18" charset="2"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Times New Roman" panose="02020603050405020304" pitchFamily="18" charset="0"/>
              </a:rPr>
              <a:t>From ENIAC to the Stored Program Computer</a:t>
            </a:r>
          </a:p>
        </p:txBody>
      </p: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F27503D4-1039-4406-BA5B-9D61A87E45D7}"/>
              </a:ext>
            </a:extLst>
          </p:cNvPr>
          <p:cNvCxnSpPr/>
          <p:nvPr/>
        </p:nvCxnSpPr>
        <p:spPr>
          <a:xfrm>
            <a:off x="438669" y="3207785"/>
            <a:ext cx="8130267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30B97DD4-DFAF-460E-BBC2-FAD7477409F4}"/>
              </a:ext>
            </a:extLst>
          </p:cNvPr>
          <p:cNvCxnSpPr/>
          <p:nvPr/>
        </p:nvCxnSpPr>
        <p:spPr>
          <a:xfrm>
            <a:off x="474181" y="3212976"/>
            <a:ext cx="8130267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 Box 17">
            <a:extLst>
              <a:ext uri="{FF2B5EF4-FFF2-40B4-BE49-F238E27FC236}">
                <a16:creationId xmlns:a16="http://schemas.microsoft.com/office/drawing/2014/main" id="{F2A6EB95-A217-45C7-8DA1-F9D56EBAD5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3592" y="4143544"/>
            <a:ext cx="611764" cy="624357"/>
          </a:xfrm>
          <a:prstGeom prst="rect">
            <a:avLst/>
          </a:prstGeom>
          <a:gradFill flip="none" rotWithShape="1">
            <a:gsLst>
              <a:gs pos="0">
                <a:srgbClr val="003399">
                  <a:tint val="66000"/>
                  <a:satMod val="160000"/>
                </a:srgbClr>
              </a:gs>
              <a:gs pos="50000">
                <a:srgbClr val="003399">
                  <a:tint val="44500"/>
                  <a:satMod val="160000"/>
                </a:srgbClr>
              </a:gs>
              <a:gs pos="100000">
                <a:srgbClr val="003399">
                  <a:tint val="23500"/>
                  <a:satMod val="160000"/>
                </a:srgbClr>
              </a:gs>
            </a:gsLst>
            <a:lin ang="18900000" scaled="1"/>
            <a:tileRect/>
          </a:gradFill>
          <a:ln w="9525">
            <a:noFill/>
            <a:miter lim="800000"/>
            <a:headEnd/>
            <a:tailEnd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anchor="ctr" anchorCtr="1"/>
          <a:lstStyle>
            <a:lvl1pPr defTabSz="895350">
              <a:defRPr sz="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defTabSz="895350">
              <a:defRPr sz="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defTabSz="895350">
              <a:defRPr sz="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defTabSz="895350">
              <a:defRPr sz="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defTabSz="895350">
              <a:defRPr sz="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895350" fontAlgn="base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895350" fontAlgn="base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895350" fontAlgn="base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895350" fontAlgn="base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marL="0" marR="0" lvl="0" indent="0" algn="ctr" defTabSz="89535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4</a:t>
            </a:r>
          </a:p>
        </p:txBody>
      </p:sp>
      <p:sp>
        <p:nvSpPr>
          <p:cNvPr id="38" name="矩形 17">
            <a:extLst>
              <a:ext uri="{FF2B5EF4-FFF2-40B4-BE49-F238E27FC236}">
                <a16:creationId xmlns:a16="http://schemas.microsoft.com/office/drawing/2014/main" id="{F662604F-4382-4FEE-B5E3-B873FB9B4A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59632" y="4236510"/>
            <a:ext cx="7344816" cy="43842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square" lIns="105000" tIns="52500" rIns="105000" bIns="52500" anchor="ctr">
            <a:spAutoFit/>
          </a:bodyPr>
          <a:lstStyle>
            <a:lvl1pPr>
              <a:spcBef>
                <a:spcPts val="600"/>
              </a:spcBef>
              <a:buClr>
                <a:schemeClr val="accent1"/>
              </a:buClr>
              <a:buSzPct val="76000"/>
              <a:buFont typeface="Wingdings 3" panose="05040102010807070707" pitchFamily="18" charset="2"/>
              <a:buChar char=""/>
              <a:defRPr sz="2600">
                <a:solidFill>
                  <a:schemeClr val="tx1"/>
                </a:solidFill>
                <a:latin typeface="Gill Sans MT" panose="020B0502020104020203" pitchFamily="34" charset="0"/>
                <a:ea typeface="微软雅黑" panose="020B0503020204020204" pitchFamily="34" charset="-122"/>
                <a:sym typeface="Times New Roman" panose="02020603050405020304" pitchFamily="18" charset="0"/>
              </a:defRPr>
            </a:lvl1pPr>
            <a:lvl2pPr marL="742950" indent="-285750">
              <a:spcBef>
                <a:spcPts val="500"/>
              </a:spcBef>
              <a:buClr>
                <a:schemeClr val="accent2"/>
              </a:buClr>
              <a:buSzPct val="76000"/>
              <a:buFont typeface="Wingdings 3" panose="05040102010807070707" pitchFamily="18" charset="2"/>
              <a:buChar char=""/>
              <a:defRPr sz="2300">
                <a:solidFill>
                  <a:schemeClr val="tx2"/>
                </a:solidFill>
                <a:latin typeface="Gill Sans MT" panose="020B0502020104020203" pitchFamily="34" charset="0"/>
                <a:ea typeface="微软雅黑" panose="020B0503020204020204" pitchFamily="34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ts val="500"/>
              </a:spcBef>
              <a:buClr>
                <a:srgbClr val="BCBCBC"/>
              </a:buClr>
              <a:buSzPct val="76000"/>
              <a:buFont typeface="Wingdings 3" panose="05040102010807070707" pitchFamily="18" charset="2"/>
              <a:buChar char="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微软雅黑" panose="020B0503020204020204" pitchFamily="34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ts val="400"/>
              </a:spcBef>
              <a:buClr>
                <a:srgbClr val="8BA2B4"/>
              </a:buClr>
              <a:buSzPct val="70000"/>
              <a:buFont typeface="Wingdings" panose="05000000000000000000" pitchFamily="2" charset="2"/>
              <a:buChar char="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微软雅黑" panose="020B0503020204020204" pitchFamily="34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ts val="3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  <a:ea typeface="微软雅黑" panose="020B0503020204020204" pitchFamily="34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  <a:ea typeface="微软雅黑" panose="020B0503020204020204" pitchFamily="34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  <a:ea typeface="微软雅黑" panose="020B0503020204020204" pitchFamily="34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  <a:ea typeface="微软雅黑" panose="020B0503020204020204" pitchFamily="34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  <a:ea typeface="微软雅黑" panose="020B0503020204020204" pitchFamily="34" charset="-122"/>
                <a:sym typeface="Times New Roman" panose="02020603050405020304" pitchFamily="18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rgbClr val="4F81BD"/>
              </a:buClr>
              <a:buSzPct val="76000"/>
              <a:buFont typeface="Wingdings 3" panose="05040102010807070707" pitchFamily="18" charset="2"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Times New Roman" panose="02020603050405020304" pitchFamily="18" charset="0"/>
              </a:rPr>
              <a:t>Summary</a:t>
            </a:r>
          </a:p>
        </p:txBody>
      </p:sp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EA20B8CD-2A08-41F9-9C3E-98C5A0BC9771}"/>
              </a:ext>
            </a:extLst>
          </p:cNvPr>
          <p:cNvCxnSpPr/>
          <p:nvPr/>
        </p:nvCxnSpPr>
        <p:spPr>
          <a:xfrm>
            <a:off x="438669" y="4797152"/>
            <a:ext cx="8130267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312188872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MH_Others_2">
            <a:extLst>
              <a:ext uri="{FF2B5EF4-FFF2-40B4-BE49-F238E27FC236}">
                <a16:creationId xmlns:a16="http://schemas.microsoft.com/office/drawing/2014/main" id="{9056126C-8529-435C-A5C5-25B6DCFEACB5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67798" y="224843"/>
            <a:ext cx="2023020" cy="492443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Outline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22" name="TextBox 7">
            <a:extLst>
              <a:ext uri="{FF2B5EF4-FFF2-40B4-BE49-F238E27FC236}">
                <a16:creationId xmlns:a16="http://schemas.microsoft.com/office/drawing/2014/main" id="{FBFB4F98-A1B6-4B54-9432-9B1BAD84A1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5912" y="1861642"/>
            <a:ext cx="7418983" cy="43842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square" lIns="105000" tIns="52500" rIns="105000" bIns="52500" anchor="ctr">
            <a:spAutoFit/>
          </a:bodyPr>
          <a:lstStyle>
            <a:lvl1pPr>
              <a:spcBef>
                <a:spcPts val="600"/>
              </a:spcBef>
              <a:buClr>
                <a:schemeClr val="accent1"/>
              </a:buClr>
              <a:buSzPct val="76000"/>
              <a:buFont typeface="Wingdings 3" panose="05040102010807070707" pitchFamily="18" charset="2"/>
              <a:buChar char=""/>
              <a:defRPr sz="2600">
                <a:solidFill>
                  <a:schemeClr val="tx1"/>
                </a:solidFill>
                <a:latin typeface="Gill Sans MT" panose="020B0502020104020203" pitchFamily="34" charset="0"/>
                <a:ea typeface="微软雅黑" panose="020B0503020204020204" pitchFamily="34" charset="-122"/>
                <a:sym typeface="Times New Roman" panose="02020603050405020304" pitchFamily="18" charset="0"/>
              </a:defRPr>
            </a:lvl1pPr>
            <a:lvl2pPr marL="742950" indent="-285750">
              <a:spcBef>
                <a:spcPts val="500"/>
              </a:spcBef>
              <a:buClr>
                <a:schemeClr val="accent2"/>
              </a:buClr>
              <a:buSzPct val="76000"/>
              <a:buFont typeface="Wingdings 3" panose="05040102010807070707" pitchFamily="18" charset="2"/>
              <a:buChar char=""/>
              <a:defRPr sz="2300">
                <a:solidFill>
                  <a:schemeClr val="tx2"/>
                </a:solidFill>
                <a:latin typeface="Gill Sans MT" panose="020B0502020104020203" pitchFamily="34" charset="0"/>
                <a:ea typeface="微软雅黑" panose="020B0503020204020204" pitchFamily="34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ts val="500"/>
              </a:spcBef>
              <a:buClr>
                <a:srgbClr val="BCBCBC"/>
              </a:buClr>
              <a:buSzPct val="76000"/>
              <a:buFont typeface="Wingdings 3" panose="05040102010807070707" pitchFamily="18" charset="2"/>
              <a:buChar char="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微软雅黑" panose="020B0503020204020204" pitchFamily="34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ts val="400"/>
              </a:spcBef>
              <a:buClr>
                <a:srgbClr val="8BA2B4"/>
              </a:buClr>
              <a:buSzPct val="70000"/>
              <a:buFont typeface="Wingdings" panose="05000000000000000000" pitchFamily="2" charset="2"/>
              <a:buChar char="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微软雅黑" panose="020B0503020204020204" pitchFamily="34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ts val="3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  <a:ea typeface="微软雅黑" panose="020B0503020204020204" pitchFamily="34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  <a:ea typeface="微软雅黑" panose="020B0503020204020204" pitchFamily="34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  <a:ea typeface="微软雅黑" panose="020B0503020204020204" pitchFamily="34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  <a:ea typeface="微软雅黑" panose="020B0503020204020204" pitchFamily="34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  <a:ea typeface="微软雅黑" panose="020B0503020204020204" pitchFamily="34" charset="-122"/>
                <a:sym typeface="Times New Roman" panose="02020603050405020304" pitchFamily="18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rgbClr val="4F81BD"/>
              </a:buClr>
              <a:buSzPct val="76000"/>
              <a:buFont typeface="Wingdings 3" panose="05040102010807070707" pitchFamily="18" charset="2"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339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Times New Roman" panose="02020603050405020304" pitchFamily="18" charset="0"/>
              </a:rPr>
              <a:t>Review</a:t>
            </a:r>
          </a:p>
        </p:txBody>
      </p:sp>
      <p:sp>
        <p:nvSpPr>
          <p:cNvPr id="23" name="Text Box 17">
            <a:extLst>
              <a:ext uri="{FF2B5EF4-FFF2-40B4-BE49-F238E27FC236}">
                <a16:creationId xmlns:a16="http://schemas.microsoft.com/office/drawing/2014/main" id="{10064102-F5B2-40A8-A097-05F8C082B5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7544" y="1768676"/>
            <a:ext cx="611764" cy="624357"/>
          </a:xfrm>
          <a:prstGeom prst="rect">
            <a:avLst/>
          </a:prstGeom>
          <a:solidFill>
            <a:srgbClr val="003399">
              <a:alpha val="67000"/>
            </a:srgbClr>
          </a:solidFill>
          <a:ln w="9525">
            <a:noFill/>
            <a:miter lim="800000"/>
            <a:headEnd/>
            <a:tailEnd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anchor="ctr" anchorCtr="1"/>
          <a:lstStyle>
            <a:lvl1pPr defTabSz="895350">
              <a:defRPr sz="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defTabSz="895350">
              <a:defRPr sz="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defTabSz="895350">
              <a:defRPr sz="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defTabSz="895350">
              <a:defRPr sz="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defTabSz="895350">
              <a:defRPr sz="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895350" fontAlgn="base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895350" fontAlgn="base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895350" fontAlgn="base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895350" fontAlgn="base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marL="0" marR="0" lvl="0" indent="0" algn="ctr" defTabSz="89535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1</a:t>
            </a:r>
          </a:p>
        </p:txBody>
      </p: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D93F16C4-A290-47B9-BA72-08B73E244C4D}"/>
              </a:ext>
            </a:extLst>
          </p:cNvPr>
          <p:cNvCxnSpPr/>
          <p:nvPr/>
        </p:nvCxnSpPr>
        <p:spPr>
          <a:xfrm>
            <a:off x="474181" y="2415697"/>
            <a:ext cx="8130267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 Box 17">
            <a:extLst>
              <a:ext uri="{FF2B5EF4-FFF2-40B4-BE49-F238E27FC236}">
                <a16:creationId xmlns:a16="http://schemas.microsoft.com/office/drawing/2014/main" id="{EF1DEE29-9275-45CA-A1C1-B2DD20A337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3592" y="3351456"/>
            <a:ext cx="611764" cy="624357"/>
          </a:xfrm>
          <a:prstGeom prst="rect">
            <a:avLst/>
          </a:prstGeom>
          <a:solidFill>
            <a:srgbClr val="003399">
              <a:alpha val="67000"/>
            </a:srgbClr>
          </a:solidFill>
          <a:ln w="9525">
            <a:noFill/>
            <a:miter lim="800000"/>
            <a:headEnd/>
            <a:tailEnd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anchor="ctr" anchorCtr="1"/>
          <a:lstStyle>
            <a:lvl1pPr defTabSz="895350">
              <a:defRPr sz="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defTabSz="895350">
              <a:defRPr sz="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defTabSz="895350">
              <a:defRPr sz="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defTabSz="895350">
              <a:defRPr sz="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defTabSz="895350">
              <a:defRPr sz="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895350" fontAlgn="base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895350" fontAlgn="base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895350" fontAlgn="base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895350" fontAlgn="base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marL="0" marR="0" lvl="0" indent="0" algn="ctr" defTabSz="89535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3</a:t>
            </a:r>
          </a:p>
        </p:txBody>
      </p:sp>
      <p:sp>
        <p:nvSpPr>
          <p:cNvPr id="33" name="矩形 17">
            <a:extLst>
              <a:ext uri="{FF2B5EF4-FFF2-40B4-BE49-F238E27FC236}">
                <a16:creationId xmlns:a16="http://schemas.microsoft.com/office/drawing/2014/main" id="{8D3CB30D-E9CE-4AAA-8189-C4674F81A9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59632" y="3444422"/>
            <a:ext cx="7344816" cy="43842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square" lIns="105000" tIns="52500" rIns="105000" bIns="52500" anchor="ctr">
            <a:spAutoFit/>
          </a:bodyPr>
          <a:lstStyle>
            <a:lvl1pPr>
              <a:spcBef>
                <a:spcPts val="600"/>
              </a:spcBef>
              <a:buClr>
                <a:schemeClr val="accent1"/>
              </a:buClr>
              <a:buSzPct val="76000"/>
              <a:buFont typeface="Wingdings 3" panose="05040102010807070707" pitchFamily="18" charset="2"/>
              <a:buChar char=""/>
              <a:defRPr sz="2600">
                <a:solidFill>
                  <a:schemeClr val="tx1"/>
                </a:solidFill>
                <a:latin typeface="Gill Sans MT" panose="020B0502020104020203" pitchFamily="34" charset="0"/>
                <a:ea typeface="微软雅黑" panose="020B0503020204020204" pitchFamily="34" charset="-122"/>
                <a:sym typeface="Times New Roman" panose="02020603050405020304" pitchFamily="18" charset="0"/>
              </a:defRPr>
            </a:lvl1pPr>
            <a:lvl2pPr marL="742950" indent="-285750">
              <a:spcBef>
                <a:spcPts val="500"/>
              </a:spcBef>
              <a:buClr>
                <a:schemeClr val="accent2"/>
              </a:buClr>
              <a:buSzPct val="76000"/>
              <a:buFont typeface="Wingdings 3" panose="05040102010807070707" pitchFamily="18" charset="2"/>
              <a:buChar char=""/>
              <a:defRPr sz="2300">
                <a:solidFill>
                  <a:schemeClr val="tx2"/>
                </a:solidFill>
                <a:latin typeface="Gill Sans MT" panose="020B0502020104020203" pitchFamily="34" charset="0"/>
                <a:ea typeface="微软雅黑" panose="020B0503020204020204" pitchFamily="34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ts val="500"/>
              </a:spcBef>
              <a:buClr>
                <a:srgbClr val="BCBCBC"/>
              </a:buClr>
              <a:buSzPct val="76000"/>
              <a:buFont typeface="Wingdings 3" panose="05040102010807070707" pitchFamily="18" charset="2"/>
              <a:buChar char="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微软雅黑" panose="020B0503020204020204" pitchFamily="34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ts val="400"/>
              </a:spcBef>
              <a:buClr>
                <a:srgbClr val="8BA2B4"/>
              </a:buClr>
              <a:buSzPct val="70000"/>
              <a:buFont typeface="Wingdings" panose="05000000000000000000" pitchFamily="2" charset="2"/>
              <a:buChar char="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微软雅黑" panose="020B0503020204020204" pitchFamily="34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ts val="3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  <a:ea typeface="微软雅黑" panose="020B0503020204020204" pitchFamily="34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  <a:ea typeface="微软雅黑" panose="020B0503020204020204" pitchFamily="34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  <a:ea typeface="微软雅黑" panose="020B0503020204020204" pitchFamily="34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  <a:ea typeface="微软雅黑" panose="020B0503020204020204" pitchFamily="34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  <a:ea typeface="微软雅黑" panose="020B0503020204020204" pitchFamily="34" charset="-122"/>
                <a:sym typeface="Times New Roman" panose="02020603050405020304" pitchFamily="18" charset="0"/>
              </a:defRPr>
            </a:lvl9pPr>
          </a:lstStyle>
          <a:p>
            <a:pPr lvl="0">
              <a:lnSpc>
                <a:spcPct val="90000"/>
              </a:lnSpc>
              <a:buClr>
                <a:srgbClr val="4F81BD"/>
              </a:buClr>
              <a:buNone/>
              <a:defRPr/>
            </a:pPr>
            <a:r>
              <a:rPr lang="en-US" altLang="zh-CN" sz="2400" b="1" baseline="0" dirty="0">
                <a:solidFill>
                  <a:srgbClr val="333399"/>
                </a:solidFill>
                <a:latin typeface="微软雅黑" panose="020B0503020204020204" pitchFamily="34" charset="-122"/>
              </a:rPr>
              <a:t>A Machine Structure</a:t>
            </a:r>
            <a:r>
              <a:rPr lang="zh-CN" altLang="en-US" sz="2400" b="1" baseline="0" dirty="0">
                <a:solidFill>
                  <a:srgbClr val="333399"/>
                </a:solidFill>
                <a:latin typeface="微软雅黑" panose="020B0503020204020204" pitchFamily="34" charset="-122"/>
              </a:rPr>
              <a:t>：</a:t>
            </a:r>
            <a:r>
              <a:rPr lang="en-US" altLang="zh-CN" sz="2400" b="1" baseline="0" dirty="0">
                <a:solidFill>
                  <a:srgbClr val="333399"/>
                </a:solidFill>
                <a:latin typeface="微软雅黑" panose="020B0503020204020204" pitchFamily="34" charset="-122"/>
              </a:rPr>
              <a:t>von Neumann Model</a:t>
            </a:r>
            <a:r>
              <a:rPr lang="zh-CN" altLang="en-US" sz="2400" b="1" kern="0" baseline="0" dirty="0">
                <a:solidFill>
                  <a:srgbClr val="333399"/>
                </a:solidFill>
                <a:latin typeface="微软雅黑" panose="020B0503020204020204" pitchFamily="34" charset="-122"/>
              </a:rPr>
              <a:t> 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333399"/>
              </a:solidFill>
              <a:effectLst/>
              <a:uLnTx/>
              <a:uFillTx/>
              <a:latin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180CF5E8-68AF-4F8B-B510-DB9A7B9CCB03}"/>
              </a:ext>
            </a:extLst>
          </p:cNvPr>
          <p:cNvCxnSpPr/>
          <p:nvPr/>
        </p:nvCxnSpPr>
        <p:spPr>
          <a:xfrm>
            <a:off x="438669" y="4005064"/>
            <a:ext cx="8130267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Box 17">
            <a:extLst>
              <a:ext uri="{FF2B5EF4-FFF2-40B4-BE49-F238E27FC236}">
                <a16:creationId xmlns:a16="http://schemas.microsoft.com/office/drawing/2014/main" id="{CE5C1212-F8ED-4FB6-A797-C6AFBC1794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3592" y="2554177"/>
            <a:ext cx="611764" cy="624357"/>
          </a:xfrm>
          <a:prstGeom prst="rect">
            <a:avLst/>
          </a:prstGeom>
          <a:solidFill>
            <a:srgbClr val="003399">
              <a:alpha val="67000"/>
            </a:srgbClr>
          </a:solidFill>
          <a:ln w="9525">
            <a:noFill/>
            <a:miter lim="800000"/>
            <a:headEnd/>
            <a:tailEnd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anchor="ctr" anchorCtr="1"/>
          <a:lstStyle>
            <a:lvl1pPr defTabSz="895350">
              <a:defRPr sz="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defTabSz="895350">
              <a:defRPr sz="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defTabSz="895350">
              <a:defRPr sz="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defTabSz="895350">
              <a:defRPr sz="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defTabSz="895350">
              <a:defRPr sz="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895350" fontAlgn="base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895350" fontAlgn="base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895350" fontAlgn="base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895350" fontAlgn="base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marL="0" marR="0" lvl="0" indent="0" algn="ctr" defTabSz="89535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2</a:t>
            </a:r>
          </a:p>
        </p:txBody>
      </p:sp>
      <p:sp>
        <p:nvSpPr>
          <p:cNvPr id="21" name="矩形 17">
            <a:extLst>
              <a:ext uri="{FF2B5EF4-FFF2-40B4-BE49-F238E27FC236}">
                <a16:creationId xmlns:a16="http://schemas.microsoft.com/office/drawing/2014/main" id="{71D289C4-D39F-4710-BBD5-91958FB299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59632" y="2647143"/>
            <a:ext cx="7344816" cy="43842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square" lIns="105000" tIns="52500" rIns="105000" bIns="52500" anchor="ctr">
            <a:spAutoFit/>
          </a:bodyPr>
          <a:lstStyle>
            <a:lvl1pPr>
              <a:spcBef>
                <a:spcPts val="600"/>
              </a:spcBef>
              <a:buClr>
                <a:schemeClr val="accent1"/>
              </a:buClr>
              <a:buSzPct val="76000"/>
              <a:buFont typeface="Wingdings 3" panose="05040102010807070707" pitchFamily="18" charset="2"/>
              <a:buChar char=""/>
              <a:defRPr sz="2600">
                <a:solidFill>
                  <a:schemeClr val="tx1"/>
                </a:solidFill>
                <a:latin typeface="Gill Sans MT" panose="020B0502020104020203" pitchFamily="34" charset="0"/>
                <a:ea typeface="微软雅黑" panose="020B0503020204020204" pitchFamily="34" charset="-122"/>
                <a:sym typeface="Times New Roman" panose="02020603050405020304" pitchFamily="18" charset="0"/>
              </a:defRPr>
            </a:lvl1pPr>
            <a:lvl2pPr marL="742950" indent="-285750">
              <a:spcBef>
                <a:spcPts val="500"/>
              </a:spcBef>
              <a:buClr>
                <a:schemeClr val="accent2"/>
              </a:buClr>
              <a:buSzPct val="76000"/>
              <a:buFont typeface="Wingdings 3" panose="05040102010807070707" pitchFamily="18" charset="2"/>
              <a:buChar char=""/>
              <a:defRPr sz="2300">
                <a:solidFill>
                  <a:schemeClr val="tx2"/>
                </a:solidFill>
                <a:latin typeface="Gill Sans MT" panose="020B0502020104020203" pitchFamily="34" charset="0"/>
                <a:ea typeface="微软雅黑" panose="020B0503020204020204" pitchFamily="34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ts val="500"/>
              </a:spcBef>
              <a:buClr>
                <a:srgbClr val="BCBCBC"/>
              </a:buClr>
              <a:buSzPct val="76000"/>
              <a:buFont typeface="Wingdings 3" panose="05040102010807070707" pitchFamily="18" charset="2"/>
              <a:buChar char="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微软雅黑" panose="020B0503020204020204" pitchFamily="34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ts val="400"/>
              </a:spcBef>
              <a:buClr>
                <a:srgbClr val="8BA2B4"/>
              </a:buClr>
              <a:buSzPct val="70000"/>
              <a:buFont typeface="Wingdings" panose="05000000000000000000" pitchFamily="2" charset="2"/>
              <a:buChar char="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微软雅黑" panose="020B0503020204020204" pitchFamily="34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ts val="3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  <a:ea typeface="微软雅黑" panose="020B0503020204020204" pitchFamily="34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  <a:ea typeface="微软雅黑" panose="020B0503020204020204" pitchFamily="34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  <a:ea typeface="微软雅黑" panose="020B0503020204020204" pitchFamily="34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  <a:ea typeface="微软雅黑" panose="020B0503020204020204" pitchFamily="34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  <a:ea typeface="微软雅黑" panose="020B0503020204020204" pitchFamily="34" charset="-122"/>
                <a:sym typeface="Times New Roman" panose="02020603050405020304" pitchFamily="18" charset="0"/>
              </a:defRPr>
            </a:lvl9pPr>
          </a:lstStyle>
          <a:p>
            <a:pPr lvl="0">
              <a:lnSpc>
                <a:spcPct val="90000"/>
              </a:lnSpc>
              <a:buClr>
                <a:srgbClr val="4F81BD"/>
              </a:buClr>
              <a:buNone/>
              <a:defRPr/>
            </a:pPr>
            <a:r>
              <a:rPr lang="en-US" altLang="zh-CN" sz="2400" b="1" baseline="0" dirty="0">
                <a:solidFill>
                  <a:srgbClr val="333399"/>
                </a:solidFill>
                <a:latin typeface="微软雅黑" panose="020B0503020204020204" pitchFamily="34" charset="-122"/>
              </a:rPr>
              <a:t>From ENIAC to the Stored Program Computer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333399"/>
              </a:solidFill>
              <a:effectLst/>
              <a:uLnTx/>
              <a:uFillTx/>
              <a:latin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F27503D4-1039-4406-BA5B-9D61A87E45D7}"/>
              </a:ext>
            </a:extLst>
          </p:cNvPr>
          <p:cNvCxnSpPr/>
          <p:nvPr/>
        </p:nvCxnSpPr>
        <p:spPr>
          <a:xfrm>
            <a:off x="438669" y="3207785"/>
            <a:ext cx="8130267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30B97DD4-DFAF-460E-BBC2-FAD7477409F4}"/>
              </a:ext>
            </a:extLst>
          </p:cNvPr>
          <p:cNvCxnSpPr/>
          <p:nvPr/>
        </p:nvCxnSpPr>
        <p:spPr>
          <a:xfrm>
            <a:off x="474181" y="3212976"/>
            <a:ext cx="8130267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 Box 17">
            <a:extLst>
              <a:ext uri="{FF2B5EF4-FFF2-40B4-BE49-F238E27FC236}">
                <a16:creationId xmlns:a16="http://schemas.microsoft.com/office/drawing/2014/main" id="{F2A6EB95-A217-45C7-8DA1-F9D56EBAD5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3592" y="4143544"/>
            <a:ext cx="611764" cy="624357"/>
          </a:xfrm>
          <a:prstGeom prst="rect">
            <a:avLst/>
          </a:prstGeom>
          <a:solidFill>
            <a:srgbClr val="003399">
              <a:alpha val="67000"/>
            </a:srgbClr>
          </a:solidFill>
          <a:ln w="9525">
            <a:noFill/>
            <a:miter lim="800000"/>
            <a:headEnd/>
            <a:tailEnd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anchor="ctr" anchorCtr="1"/>
          <a:lstStyle>
            <a:lvl1pPr defTabSz="895350">
              <a:defRPr sz="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defTabSz="895350">
              <a:defRPr sz="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defTabSz="895350">
              <a:defRPr sz="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defTabSz="895350">
              <a:defRPr sz="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defTabSz="895350">
              <a:defRPr sz="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895350" fontAlgn="base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895350" fontAlgn="base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895350" fontAlgn="base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895350" fontAlgn="base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marL="0" marR="0" lvl="0" indent="0" algn="ctr" defTabSz="89535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4</a:t>
            </a:r>
          </a:p>
        </p:txBody>
      </p:sp>
      <p:sp>
        <p:nvSpPr>
          <p:cNvPr id="38" name="矩形 17">
            <a:extLst>
              <a:ext uri="{FF2B5EF4-FFF2-40B4-BE49-F238E27FC236}">
                <a16:creationId xmlns:a16="http://schemas.microsoft.com/office/drawing/2014/main" id="{F662604F-4382-4FEE-B5E3-B873FB9B4A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59632" y="4236510"/>
            <a:ext cx="7344816" cy="43842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square" lIns="105000" tIns="52500" rIns="105000" bIns="52500" anchor="ctr">
            <a:spAutoFit/>
          </a:bodyPr>
          <a:lstStyle>
            <a:lvl1pPr>
              <a:spcBef>
                <a:spcPts val="600"/>
              </a:spcBef>
              <a:buClr>
                <a:schemeClr val="accent1"/>
              </a:buClr>
              <a:buSzPct val="76000"/>
              <a:buFont typeface="Wingdings 3" panose="05040102010807070707" pitchFamily="18" charset="2"/>
              <a:buChar char=""/>
              <a:defRPr sz="2600">
                <a:solidFill>
                  <a:schemeClr val="tx1"/>
                </a:solidFill>
                <a:latin typeface="Gill Sans MT" panose="020B0502020104020203" pitchFamily="34" charset="0"/>
                <a:ea typeface="微软雅黑" panose="020B0503020204020204" pitchFamily="34" charset="-122"/>
                <a:sym typeface="Times New Roman" panose="02020603050405020304" pitchFamily="18" charset="0"/>
              </a:defRPr>
            </a:lvl1pPr>
            <a:lvl2pPr marL="742950" indent="-285750">
              <a:spcBef>
                <a:spcPts val="500"/>
              </a:spcBef>
              <a:buClr>
                <a:schemeClr val="accent2"/>
              </a:buClr>
              <a:buSzPct val="76000"/>
              <a:buFont typeface="Wingdings 3" panose="05040102010807070707" pitchFamily="18" charset="2"/>
              <a:buChar char=""/>
              <a:defRPr sz="2300">
                <a:solidFill>
                  <a:schemeClr val="tx2"/>
                </a:solidFill>
                <a:latin typeface="Gill Sans MT" panose="020B0502020104020203" pitchFamily="34" charset="0"/>
                <a:ea typeface="微软雅黑" panose="020B0503020204020204" pitchFamily="34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ts val="500"/>
              </a:spcBef>
              <a:buClr>
                <a:srgbClr val="BCBCBC"/>
              </a:buClr>
              <a:buSzPct val="76000"/>
              <a:buFont typeface="Wingdings 3" panose="05040102010807070707" pitchFamily="18" charset="2"/>
              <a:buChar char="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微软雅黑" panose="020B0503020204020204" pitchFamily="34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ts val="400"/>
              </a:spcBef>
              <a:buClr>
                <a:srgbClr val="8BA2B4"/>
              </a:buClr>
              <a:buSzPct val="70000"/>
              <a:buFont typeface="Wingdings" panose="05000000000000000000" pitchFamily="2" charset="2"/>
              <a:buChar char="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微软雅黑" panose="020B0503020204020204" pitchFamily="34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ts val="3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  <a:ea typeface="微软雅黑" panose="020B0503020204020204" pitchFamily="34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  <a:ea typeface="微软雅黑" panose="020B0503020204020204" pitchFamily="34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  <a:ea typeface="微软雅黑" panose="020B0503020204020204" pitchFamily="34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  <a:ea typeface="微软雅黑" panose="020B0503020204020204" pitchFamily="34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  <a:ea typeface="微软雅黑" panose="020B0503020204020204" pitchFamily="34" charset="-122"/>
                <a:sym typeface="Times New Roman" panose="02020603050405020304" pitchFamily="18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rgbClr val="4F81BD"/>
              </a:buClr>
              <a:buSzPct val="76000"/>
              <a:buFont typeface="Wingdings 3" panose="05040102010807070707" pitchFamily="18" charset="2"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339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Times New Roman" panose="02020603050405020304" pitchFamily="18" charset="0"/>
              </a:rPr>
              <a:t>Summary</a:t>
            </a:r>
          </a:p>
        </p:txBody>
      </p:sp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EA20B8CD-2A08-41F9-9C3E-98C5A0BC9771}"/>
              </a:ext>
            </a:extLst>
          </p:cNvPr>
          <p:cNvCxnSpPr/>
          <p:nvPr/>
        </p:nvCxnSpPr>
        <p:spPr>
          <a:xfrm>
            <a:off x="438669" y="4797152"/>
            <a:ext cx="8130267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330850092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日期占位符 1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l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Font typeface="Gungsuh" pitchFamily="18" charset="-127"/>
              <a:buChar char="-"/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FC4EF60-1B3C-4756-ADAC-AC2EDAD6562D}" type="datetime1">
              <a:rPr kumimoji="0" lang="zh-CN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2021/10/20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5603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l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Font typeface="Gungsuh" pitchFamily="18" charset="-127"/>
              <a:buChar char="-"/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5EF408B-58E8-4F79-B5B5-343485345E55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5604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>
                <a:ea typeface="宋体" panose="02010600030101010101" pitchFamily="2" charset="-122"/>
              </a:rPr>
              <a:t>von Neumann Model</a:t>
            </a:r>
            <a:endParaRPr lang="en-US" altLang="zh-CN" sz="1800" dirty="0">
              <a:ea typeface="宋体" panose="02010600030101010101" pitchFamily="2" charset="-122"/>
            </a:endParaRPr>
          </a:p>
        </p:txBody>
      </p:sp>
      <p:graphicFrame>
        <p:nvGraphicFramePr>
          <p:cNvPr id="25605" name="Object 14"/>
          <p:cNvGraphicFramePr>
            <a:graphicFrameLocks noChangeAspect="1"/>
          </p:cNvGraphicFramePr>
          <p:nvPr/>
        </p:nvGraphicFramePr>
        <p:xfrm>
          <a:off x="1192213" y="1219200"/>
          <a:ext cx="6759575" cy="4741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73" name="CorelDRAW" r:id="rId3" imgW="5743575" imgH="4029075" progId="CorelDRAW.Graphic.9">
                  <p:embed/>
                </p:oleObj>
              </mc:Choice>
              <mc:Fallback>
                <p:oleObj name="CorelDRAW" r:id="rId3" imgW="5743575" imgH="4029075" progId="CorelDRAW.Graphic.9">
                  <p:embed/>
                  <p:pic>
                    <p:nvPicPr>
                      <p:cNvPr id="25605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92213" y="1219200"/>
                        <a:ext cx="6759575" cy="47418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368928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文本框 293"/>
          <p:cNvSpPr txBox="1"/>
          <p:nvPr/>
        </p:nvSpPr>
        <p:spPr>
          <a:xfrm>
            <a:off x="8326649" y="2480016"/>
            <a:ext cx="4412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SR1</a:t>
            </a: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59" name="直接连接符 58"/>
          <p:cNvCxnSpPr/>
          <p:nvPr/>
        </p:nvCxnSpPr>
        <p:spPr bwMode="auto">
          <a:xfrm flipV="1">
            <a:off x="7534561" y="4676296"/>
            <a:ext cx="0" cy="32400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10" name="等腰三角形 209"/>
          <p:cNvSpPr/>
          <p:nvPr/>
        </p:nvSpPr>
        <p:spPr bwMode="auto">
          <a:xfrm rot="5400000">
            <a:off x="7325518" y="4995394"/>
            <a:ext cx="119168" cy="133129"/>
          </a:xfrm>
          <a:prstGeom prst="triangl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-2500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58" name="等腰三角形 57"/>
          <p:cNvSpPr/>
          <p:nvPr/>
        </p:nvSpPr>
        <p:spPr bwMode="auto">
          <a:xfrm flipV="1">
            <a:off x="7444077" y="5000296"/>
            <a:ext cx="180969" cy="148657"/>
          </a:xfrm>
          <a:prstGeom prst="triangl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-2500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grpSp>
        <p:nvGrpSpPr>
          <p:cNvPr id="274" name="组合 273"/>
          <p:cNvGrpSpPr/>
          <p:nvPr/>
        </p:nvGrpSpPr>
        <p:grpSpPr>
          <a:xfrm>
            <a:off x="7462553" y="4712844"/>
            <a:ext cx="396344" cy="215444"/>
            <a:chOff x="7272000" y="2565484"/>
            <a:chExt cx="396344" cy="215444"/>
          </a:xfrm>
        </p:grpSpPr>
        <p:cxnSp>
          <p:nvCxnSpPr>
            <p:cNvPr id="275" name="直接连接符 274"/>
            <p:cNvCxnSpPr/>
            <p:nvPr/>
          </p:nvCxnSpPr>
          <p:spPr bwMode="auto">
            <a:xfrm flipH="1">
              <a:off x="7272000" y="2626896"/>
              <a:ext cx="144000" cy="10800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76" name="文本框 275"/>
            <p:cNvSpPr txBox="1"/>
            <p:nvPr/>
          </p:nvSpPr>
          <p:spPr>
            <a:xfrm>
              <a:off x="7308344" y="2565484"/>
              <a:ext cx="36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16</a:t>
              </a:r>
              <a:endParaRPr kumimoji="0" lang="zh-CN" altLang="en-US" sz="12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</p:grpSp>
      <p:cxnSp>
        <p:nvCxnSpPr>
          <p:cNvPr id="208" name="直接连接符 207"/>
          <p:cNvCxnSpPr/>
          <p:nvPr/>
        </p:nvCxnSpPr>
        <p:spPr bwMode="auto">
          <a:xfrm>
            <a:off x="7533698" y="5144344"/>
            <a:ext cx="1726" cy="144000"/>
          </a:xfrm>
          <a:prstGeom prst="line">
            <a:avLst/>
          </a:prstGeom>
          <a:solidFill>
            <a:schemeClr val="accent1"/>
          </a:solidFill>
          <a:ln w="412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57" name="组合 156"/>
          <p:cNvGrpSpPr/>
          <p:nvPr/>
        </p:nvGrpSpPr>
        <p:grpSpPr>
          <a:xfrm>
            <a:off x="6670466" y="2543542"/>
            <a:ext cx="360039" cy="119168"/>
            <a:chOff x="5292080" y="3452075"/>
            <a:chExt cx="360039" cy="119168"/>
          </a:xfrm>
        </p:grpSpPr>
        <p:sp>
          <p:nvSpPr>
            <p:cNvPr id="158" name="等腰三角形 157"/>
            <p:cNvSpPr/>
            <p:nvPr/>
          </p:nvSpPr>
          <p:spPr bwMode="auto">
            <a:xfrm rot="5400000">
              <a:off x="5525971" y="3445094"/>
              <a:ext cx="119168" cy="133129"/>
            </a:xfrm>
            <a:prstGeom prst="triangl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pitchFamily="2" charset="-122"/>
                <a:cs typeface="+mn-cs"/>
              </a:endParaRPr>
            </a:p>
          </p:txBody>
        </p:sp>
        <p:cxnSp>
          <p:nvCxnSpPr>
            <p:cNvPr id="159" name="直接连接符 158"/>
            <p:cNvCxnSpPr/>
            <p:nvPr/>
          </p:nvCxnSpPr>
          <p:spPr bwMode="auto">
            <a:xfrm rot="5400000">
              <a:off x="5405536" y="3405478"/>
              <a:ext cx="0" cy="226911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293" name="文本框 292"/>
          <p:cNvSpPr txBox="1"/>
          <p:nvPr/>
        </p:nvSpPr>
        <p:spPr>
          <a:xfrm>
            <a:off x="6310425" y="2480016"/>
            <a:ext cx="4412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SR2</a:t>
            </a: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346" name="组合 345"/>
          <p:cNvGrpSpPr/>
          <p:nvPr/>
        </p:nvGrpSpPr>
        <p:grpSpPr>
          <a:xfrm>
            <a:off x="6670553" y="2547150"/>
            <a:ext cx="360000" cy="221857"/>
            <a:chOff x="5898218" y="3494595"/>
            <a:chExt cx="360000" cy="221857"/>
          </a:xfrm>
        </p:grpSpPr>
        <p:cxnSp>
          <p:nvCxnSpPr>
            <p:cNvPr id="347" name="直接连接符 346"/>
            <p:cNvCxnSpPr/>
            <p:nvPr/>
          </p:nvCxnSpPr>
          <p:spPr bwMode="auto">
            <a:xfrm flipH="1">
              <a:off x="5959620" y="3494595"/>
              <a:ext cx="144000" cy="10800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348" name="文本框 347"/>
            <p:cNvSpPr txBox="1"/>
            <p:nvPr/>
          </p:nvSpPr>
          <p:spPr>
            <a:xfrm>
              <a:off x="5898218" y="3501008"/>
              <a:ext cx="36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3</a:t>
              </a:r>
              <a:endParaRPr kumimoji="0" lang="zh-CN" altLang="en-US" sz="12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5698465" y="3920177"/>
            <a:ext cx="1105129" cy="119168"/>
            <a:chOff x="5698465" y="3920177"/>
            <a:chExt cx="1105129" cy="119168"/>
          </a:xfrm>
        </p:grpSpPr>
        <p:cxnSp>
          <p:nvCxnSpPr>
            <p:cNvPr id="88" name="直接连接符 87"/>
            <p:cNvCxnSpPr/>
            <p:nvPr/>
          </p:nvCxnSpPr>
          <p:spPr bwMode="auto">
            <a:xfrm rot="5400000">
              <a:off x="6184465" y="3501035"/>
              <a:ext cx="0" cy="97200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87" name="等腰三角形 86"/>
            <p:cNvSpPr/>
            <p:nvPr/>
          </p:nvSpPr>
          <p:spPr bwMode="auto">
            <a:xfrm rot="5400000">
              <a:off x="6677446" y="3913196"/>
              <a:ext cx="119168" cy="133129"/>
            </a:xfrm>
            <a:prstGeom prst="triangl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pitchFamily="2" charset="-122"/>
                <a:cs typeface="+mn-cs"/>
              </a:endParaRPr>
            </a:p>
          </p:txBody>
        </p:sp>
      </p:grpSp>
      <p:sp>
        <p:nvSpPr>
          <p:cNvPr id="28" name="流程图: 手动操作 27"/>
          <p:cNvSpPr/>
          <p:nvPr/>
        </p:nvSpPr>
        <p:spPr bwMode="auto">
          <a:xfrm>
            <a:off x="6742473" y="3892235"/>
            <a:ext cx="684016" cy="184837"/>
          </a:xfrm>
          <a:prstGeom prst="flowChartManualOperation">
            <a:avLst/>
          </a:prstGeom>
          <a:solidFill>
            <a:srgbClr val="FF000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 panose="020B0503020204020204" pitchFamily="34" charset="-122"/>
                <a:cs typeface="Times New Roman" panose="02020603050405020304" pitchFamily="18" charset="0"/>
              </a:rPr>
              <a:t>SR2MUX</a:t>
            </a:r>
            <a:endParaRPr kumimoji="0" lang="zh-CN" altLang="en-US" sz="1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99" name="直接连接符 98"/>
          <p:cNvCxnSpPr/>
          <p:nvPr/>
        </p:nvCxnSpPr>
        <p:spPr bwMode="auto">
          <a:xfrm>
            <a:off x="7172232" y="4064192"/>
            <a:ext cx="2289" cy="242621"/>
          </a:xfrm>
          <a:prstGeom prst="line">
            <a:avLst/>
          </a:prstGeom>
          <a:solidFill>
            <a:schemeClr val="accent1"/>
          </a:solidFill>
          <a:ln w="412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299" name="组合 298"/>
          <p:cNvGrpSpPr/>
          <p:nvPr/>
        </p:nvGrpSpPr>
        <p:grpSpPr>
          <a:xfrm>
            <a:off x="7091627" y="4017787"/>
            <a:ext cx="396344" cy="215444"/>
            <a:chOff x="7272000" y="2565484"/>
            <a:chExt cx="396344" cy="215444"/>
          </a:xfrm>
        </p:grpSpPr>
        <p:cxnSp>
          <p:nvCxnSpPr>
            <p:cNvPr id="300" name="直接连接符 299"/>
            <p:cNvCxnSpPr/>
            <p:nvPr/>
          </p:nvCxnSpPr>
          <p:spPr bwMode="auto">
            <a:xfrm flipH="1">
              <a:off x="7272000" y="2626896"/>
              <a:ext cx="144000" cy="10800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301" name="文本框 300"/>
            <p:cNvSpPr txBox="1"/>
            <p:nvPr/>
          </p:nvSpPr>
          <p:spPr>
            <a:xfrm>
              <a:off x="7308344" y="2565484"/>
              <a:ext cx="36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16</a:t>
              </a:r>
              <a:endParaRPr kumimoji="0" lang="zh-CN" altLang="en-US" sz="12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342" name="组合 341"/>
          <p:cNvGrpSpPr/>
          <p:nvPr/>
        </p:nvGrpSpPr>
        <p:grpSpPr>
          <a:xfrm>
            <a:off x="6340499" y="3697739"/>
            <a:ext cx="360000" cy="221857"/>
            <a:chOff x="5898218" y="3494595"/>
            <a:chExt cx="360000" cy="221857"/>
          </a:xfrm>
        </p:grpSpPr>
        <p:cxnSp>
          <p:nvCxnSpPr>
            <p:cNvPr id="303" name="直接连接符 302"/>
            <p:cNvCxnSpPr/>
            <p:nvPr/>
          </p:nvCxnSpPr>
          <p:spPr bwMode="auto">
            <a:xfrm flipH="1">
              <a:off x="5959620" y="3494595"/>
              <a:ext cx="144000" cy="10800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304" name="文本框 303"/>
            <p:cNvSpPr txBox="1"/>
            <p:nvPr/>
          </p:nvSpPr>
          <p:spPr>
            <a:xfrm>
              <a:off x="5898218" y="3501008"/>
              <a:ext cx="36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16</a:t>
              </a:r>
              <a:endParaRPr kumimoji="0" lang="zh-CN" altLang="en-US" sz="12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162" name="组合 161"/>
          <p:cNvGrpSpPr/>
          <p:nvPr/>
        </p:nvGrpSpPr>
        <p:grpSpPr>
          <a:xfrm>
            <a:off x="7138217" y="3056080"/>
            <a:ext cx="396344" cy="215444"/>
            <a:chOff x="7272000" y="2565484"/>
            <a:chExt cx="396344" cy="215444"/>
          </a:xfrm>
        </p:grpSpPr>
        <p:sp>
          <p:nvSpPr>
            <p:cNvPr id="164" name="文本框 163"/>
            <p:cNvSpPr txBox="1"/>
            <p:nvPr/>
          </p:nvSpPr>
          <p:spPr>
            <a:xfrm>
              <a:off x="7308344" y="2565484"/>
              <a:ext cx="36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16</a:t>
              </a:r>
              <a:endParaRPr kumimoji="0" lang="zh-CN" altLang="en-US" sz="12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cxnSp>
          <p:nvCxnSpPr>
            <p:cNvPr id="163" name="直接连接符 162"/>
            <p:cNvCxnSpPr/>
            <p:nvPr/>
          </p:nvCxnSpPr>
          <p:spPr bwMode="auto">
            <a:xfrm flipH="1">
              <a:off x="7272000" y="2626896"/>
              <a:ext cx="144000" cy="10800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cxnSp>
        <p:nvCxnSpPr>
          <p:cNvPr id="127" name="直接连接符 126"/>
          <p:cNvCxnSpPr/>
          <p:nvPr/>
        </p:nvCxnSpPr>
        <p:spPr bwMode="auto">
          <a:xfrm rot="5400000">
            <a:off x="5812482" y="1553144"/>
            <a:ext cx="1726" cy="4089600"/>
          </a:xfrm>
          <a:prstGeom prst="line">
            <a:avLst/>
          </a:prstGeom>
          <a:solidFill>
            <a:schemeClr val="accent1"/>
          </a:solidFill>
          <a:ln w="412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8" name="直接连接符 37"/>
          <p:cNvCxnSpPr/>
          <p:nvPr/>
        </p:nvCxnSpPr>
        <p:spPr bwMode="auto">
          <a:xfrm>
            <a:off x="7203138" y="2768048"/>
            <a:ext cx="1726" cy="1152000"/>
          </a:xfrm>
          <a:prstGeom prst="line">
            <a:avLst/>
          </a:prstGeom>
          <a:solidFill>
            <a:schemeClr val="accent1"/>
          </a:solidFill>
          <a:ln w="412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283" name="组合 282"/>
          <p:cNvGrpSpPr/>
          <p:nvPr/>
        </p:nvGrpSpPr>
        <p:grpSpPr>
          <a:xfrm>
            <a:off x="2926049" y="3398698"/>
            <a:ext cx="396344" cy="215444"/>
            <a:chOff x="7272000" y="2565484"/>
            <a:chExt cx="396344" cy="215444"/>
          </a:xfrm>
        </p:grpSpPr>
        <p:cxnSp>
          <p:nvCxnSpPr>
            <p:cNvPr id="284" name="直接连接符 283"/>
            <p:cNvCxnSpPr/>
            <p:nvPr/>
          </p:nvCxnSpPr>
          <p:spPr bwMode="auto">
            <a:xfrm flipH="1">
              <a:off x="7272000" y="2626896"/>
              <a:ext cx="144000" cy="10800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85" name="文本框 284"/>
            <p:cNvSpPr txBox="1"/>
            <p:nvPr/>
          </p:nvSpPr>
          <p:spPr>
            <a:xfrm>
              <a:off x="7308344" y="2565484"/>
              <a:ext cx="36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16</a:t>
              </a:r>
              <a:endParaRPr kumimoji="0" lang="zh-CN" altLang="en-US" sz="12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</p:grpSp>
      <p:cxnSp>
        <p:nvCxnSpPr>
          <p:cNvPr id="178" name="直接连接符 177"/>
          <p:cNvCxnSpPr/>
          <p:nvPr/>
        </p:nvCxnSpPr>
        <p:spPr bwMode="auto">
          <a:xfrm flipV="1">
            <a:off x="2595659" y="3272128"/>
            <a:ext cx="1726" cy="396000"/>
          </a:xfrm>
          <a:prstGeom prst="line">
            <a:avLst/>
          </a:prstGeom>
          <a:solidFill>
            <a:schemeClr val="accent1"/>
          </a:solidFill>
          <a:ln w="412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9" name="直接连接符 178"/>
          <p:cNvCxnSpPr/>
          <p:nvPr/>
        </p:nvCxnSpPr>
        <p:spPr bwMode="auto">
          <a:xfrm flipV="1">
            <a:off x="2801224" y="3272104"/>
            <a:ext cx="1726" cy="684000"/>
          </a:xfrm>
          <a:prstGeom prst="line">
            <a:avLst/>
          </a:prstGeom>
          <a:solidFill>
            <a:schemeClr val="accent1"/>
          </a:solidFill>
          <a:ln w="412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0" name="直接连接符 179"/>
          <p:cNvCxnSpPr/>
          <p:nvPr/>
        </p:nvCxnSpPr>
        <p:spPr bwMode="auto">
          <a:xfrm flipV="1">
            <a:off x="3006789" y="3272104"/>
            <a:ext cx="1726" cy="972000"/>
          </a:xfrm>
          <a:prstGeom prst="line">
            <a:avLst/>
          </a:prstGeom>
          <a:solidFill>
            <a:schemeClr val="accent1"/>
          </a:solidFill>
          <a:ln w="412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1" name="直接连接符 180"/>
          <p:cNvCxnSpPr/>
          <p:nvPr/>
        </p:nvCxnSpPr>
        <p:spPr bwMode="auto">
          <a:xfrm flipV="1">
            <a:off x="3212355" y="3272104"/>
            <a:ext cx="1726" cy="396000"/>
          </a:xfrm>
          <a:prstGeom prst="line">
            <a:avLst/>
          </a:prstGeom>
          <a:solidFill>
            <a:schemeClr val="accent1"/>
          </a:solidFill>
          <a:ln w="412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66" name="文本框 265"/>
          <p:cNvSpPr txBox="1"/>
          <p:nvPr/>
        </p:nvSpPr>
        <p:spPr>
          <a:xfrm>
            <a:off x="1197857" y="3427153"/>
            <a:ext cx="6103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[10:0]</a:t>
            </a:r>
            <a:endParaRPr kumimoji="0" lang="zh-CN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277" name="组合 276"/>
          <p:cNvGrpSpPr/>
          <p:nvPr/>
        </p:nvGrpSpPr>
        <p:grpSpPr>
          <a:xfrm>
            <a:off x="2511649" y="3398698"/>
            <a:ext cx="396344" cy="215444"/>
            <a:chOff x="7272000" y="2565484"/>
            <a:chExt cx="396344" cy="215444"/>
          </a:xfrm>
        </p:grpSpPr>
        <p:cxnSp>
          <p:nvCxnSpPr>
            <p:cNvPr id="278" name="直接连接符 277"/>
            <p:cNvCxnSpPr/>
            <p:nvPr/>
          </p:nvCxnSpPr>
          <p:spPr bwMode="auto">
            <a:xfrm flipH="1">
              <a:off x="7272000" y="2626896"/>
              <a:ext cx="144000" cy="10800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79" name="文本框 278"/>
            <p:cNvSpPr txBox="1"/>
            <p:nvPr/>
          </p:nvSpPr>
          <p:spPr>
            <a:xfrm>
              <a:off x="7308344" y="2565484"/>
              <a:ext cx="36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16</a:t>
              </a:r>
              <a:endParaRPr kumimoji="0" lang="zh-CN" altLang="en-US" sz="12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280" name="组合 279"/>
          <p:cNvGrpSpPr/>
          <p:nvPr/>
        </p:nvGrpSpPr>
        <p:grpSpPr>
          <a:xfrm>
            <a:off x="2710025" y="3398698"/>
            <a:ext cx="396344" cy="215444"/>
            <a:chOff x="7272000" y="2565484"/>
            <a:chExt cx="396344" cy="215444"/>
          </a:xfrm>
        </p:grpSpPr>
        <p:cxnSp>
          <p:nvCxnSpPr>
            <p:cNvPr id="281" name="直接连接符 280"/>
            <p:cNvCxnSpPr/>
            <p:nvPr/>
          </p:nvCxnSpPr>
          <p:spPr bwMode="auto">
            <a:xfrm flipH="1">
              <a:off x="7272000" y="2626896"/>
              <a:ext cx="144000" cy="10800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82" name="文本框 281"/>
            <p:cNvSpPr txBox="1"/>
            <p:nvPr/>
          </p:nvSpPr>
          <p:spPr>
            <a:xfrm>
              <a:off x="7308344" y="2565484"/>
              <a:ext cx="36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16</a:t>
              </a:r>
              <a:endParaRPr kumimoji="0" lang="zh-CN" altLang="en-US" sz="12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182" name="矩形 181"/>
          <p:cNvSpPr/>
          <p:nvPr/>
        </p:nvSpPr>
        <p:spPr bwMode="auto">
          <a:xfrm>
            <a:off x="1731563" y="3560136"/>
            <a:ext cx="677722" cy="216000"/>
          </a:xfrm>
          <a:prstGeom prst="rect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08000" tIns="0" rIns="91440" bIns="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panose="02010600030101010101" pitchFamily="2" charset="-122"/>
                <a:cs typeface="+mn-cs"/>
              </a:rPr>
              <a:t>SEXT</a:t>
            </a:r>
            <a:endParaRPr kumimoji="0" lang="zh-CN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83" name="矩形 182"/>
          <p:cNvSpPr/>
          <p:nvPr/>
        </p:nvSpPr>
        <p:spPr bwMode="auto">
          <a:xfrm>
            <a:off x="1733276" y="3849918"/>
            <a:ext cx="677722" cy="216000"/>
          </a:xfrm>
          <a:prstGeom prst="rect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08000" tIns="0" rIns="91440" bIns="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panose="02010600030101010101" pitchFamily="2" charset="-122"/>
                <a:cs typeface="+mn-cs"/>
              </a:rPr>
              <a:t>SEXT</a:t>
            </a:r>
            <a:endParaRPr kumimoji="0" lang="zh-CN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84" name="矩形 183"/>
          <p:cNvSpPr/>
          <p:nvPr/>
        </p:nvSpPr>
        <p:spPr bwMode="auto">
          <a:xfrm>
            <a:off x="1733276" y="4137950"/>
            <a:ext cx="677722" cy="216000"/>
          </a:xfrm>
          <a:prstGeom prst="rect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08000" tIns="0" rIns="91440" bIns="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panose="02010600030101010101" pitchFamily="2" charset="-122"/>
                <a:cs typeface="+mn-cs"/>
              </a:rPr>
              <a:t>SEXT</a:t>
            </a:r>
            <a:endParaRPr kumimoji="0" lang="zh-CN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188" name="直接连接符 187"/>
          <p:cNvCxnSpPr/>
          <p:nvPr/>
        </p:nvCxnSpPr>
        <p:spPr bwMode="auto">
          <a:xfrm rot="16200000">
            <a:off x="1477431" y="3993950"/>
            <a:ext cx="1726" cy="504000"/>
          </a:xfrm>
          <a:prstGeom prst="line">
            <a:avLst/>
          </a:prstGeom>
          <a:solidFill>
            <a:schemeClr val="accent1"/>
          </a:solidFill>
          <a:ln w="412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9" name="直接连接符 188"/>
          <p:cNvCxnSpPr/>
          <p:nvPr/>
        </p:nvCxnSpPr>
        <p:spPr bwMode="auto">
          <a:xfrm rot="16200000">
            <a:off x="1478644" y="3705918"/>
            <a:ext cx="1726" cy="504000"/>
          </a:xfrm>
          <a:prstGeom prst="line">
            <a:avLst/>
          </a:prstGeom>
          <a:solidFill>
            <a:schemeClr val="accent1"/>
          </a:solidFill>
          <a:ln w="412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0" name="直接连接符 189"/>
          <p:cNvCxnSpPr/>
          <p:nvPr/>
        </p:nvCxnSpPr>
        <p:spPr bwMode="auto">
          <a:xfrm rot="16200000">
            <a:off x="1478644" y="3416136"/>
            <a:ext cx="1726" cy="504000"/>
          </a:xfrm>
          <a:prstGeom prst="line">
            <a:avLst/>
          </a:prstGeom>
          <a:solidFill>
            <a:schemeClr val="accent1"/>
          </a:solidFill>
          <a:ln w="412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2" name="直接连接符 191"/>
          <p:cNvCxnSpPr/>
          <p:nvPr/>
        </p:nvCxnSpPr>
        <p:spPr bwMode="auto">
          <a:xfrm rot="16200000">
            <a:off x="2513171" y="3570936"/>
            <a:ext cx="1726" cy="194400"/>
          </a:xfrm>
          <a:prstGeom prst="line">
            <a:avLst/>
          </a:prstGeom>
          <a:solidFill>
            <a:schemeClr val="accent1"/>
          </a:solidFill>
          <a:ln w="412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3" name="直接连接符 192"/>
          <p:cNvCxnSpPr/>
          <p:nvPr/>
        </p:nvCxnSpPr>
        <p:spPr bwMode="auto">
          <a:xfrm rot="16200000">
            <a:off x="2621171" y="3752718"/>
            <a:ext cx="1726" cy="410400"/>
          </a:xfrm>
          <a:prstGeom prst="line">
            <a:avLst/>
          </a:prstGeom>
          <a:solidFill>
            <a:schemeClr val="accent1"/>
          </a:solidFill>
          <a:ln w="412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4" name="直接连接符 193"/>
          <p:cNvCxnSpPr/>
          <p:nvPr/>
        </p:nvCxnSpPr>
        <p:spPr bwMode="auto">
          <a:xfrm rot="16200000">
            <a:off x="2721971" y="3939950"/>
            <a:ext cx="1726" cy="612000"/>
          </a:xfrm>
          <a:prstGeom prst="line">
            <a:avLst/>
          </a:prstGeom>
          <a:solidFill>
            <a:schemeClr val="accent1"/>
          </a:solidFill>
          <a:ln w="412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67" name="文本框 266"/>
          <p:cNvSpPr txBox="1"/>
          <p:nvPr/>
        </p:nvSpPr>
        <p:spPr>
          <a:xfrm>
            <a:off x="1197857" y="3715185"/>
            <a:ext cx="6103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[8:0]</a:t>
            </a:r>
            <a:endParaRPr kumimoji="0" lang="zh-CN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68" name="文本框 267"/>
          <p:cNvSpPr txBox="1"/>
          <p:nvPr/>
        </p:nvSpPr>
        <p:spPr>
          <a:xfrm>
            <a:off x="1197857" y="4003217"/>
            <a:ext cx="6103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[5:0]</a:t>
            </a:r>
            <a:endParaRPr kumimoji="0" lang="zh-CN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69" name="文本框 268"/>
          <p:cNvSpPr txBox="1"/>
          <p:nvPr/>
        </p:nvSpPr>
        <p:spPr>
          <a:xfrm>
            <a:off x="1197857" y="4291249"/>
            <a:ext cx="6103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[4:0]</a:t>
            </a:r>
            <a:endParaRPr kumimoji="0" lang="zh-CN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1226294" y="3740160"/>
            <a:ext cx="5750850" cy="900072"/>
            <a:chOff x="1226294" y="3740160"/>
            <a:chExt cx="5750850" cy="900072"/>
          </a:xfrm>
        </p:grpSpPr>
        <p:cxnSp>
          <p:nvCxnSpPr>
            <p:cNvPr id="200" name="直接连接符 199"/>
            <p:cNvCxnSpPr/>
            <p:nvPr/>
          </p:nvCxnSpPr>
          <p:spPr bwMode="auto">
            <a:xfrm rot="16200000">
              <a:off x="5086281" y="1859144"/>
              <a:ext cx="1726" cy="3780000"/>
            </a:xfrm>
            <a:prstGeom prst="line">
              <a:avLst/>
            </a:prstGeom>
            <a:solidFill>
              <a:schemeClr val="accent1"/>
            </a:solidFill>
            <a:ln w="412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5" name="直接连接符 174"/>
            <p:cNvCxnSpPr/>
            <p:nvPr/>
          </p:nvCxnSpPr>
          <p:spPr bwMode="auto">
            <a:xfrm>
              <a:off x="6956208" y="3740176"/>
              <a:ext cx="2289" cy="180000"/>
            </a:xfrm>
            <a:prstGeom prst="line">
              <a:avLst/>
            </a:prstGeom>
            <a:solidFill>
              <a:schemeClr val="accent1"/>
            </a:solidFill>
            <a:ln w="412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49" name="矩形 148"/>
            <p:cNvSpPr/>
            <p:nvPr/>
          </p:nvSpPr>
          <p:spPr bwMode="auto">
            <a:xfrm>
              <a:off x="1733276" y="4424232"/>
              <a:ext cx="677722" cy="216000"/>
            </a:xfrm>
            <a:prstGeom prst="rect">
              <a:avLst/>
            </a:prstGeom>
            <a:solidFill>
              <a:srgbClr val="FFC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08000" tIns="0" rIns="9144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宋体" panose="02010600030101010101" pitchFamily="2" charset="-122"/>
                  <a:cs typeface="+mn-cs"/>
                </a:rPr>
                <a:t>SEXT</a:t>
              </a:r>
              <a:endPara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panose="02010600030101010101" pitchFamily="2" charset="-122"/>
                <a:cs typeface="+mn-cs"/>
              </a:endParaRPr>
            </a:p>
          </p:txBody>
        </p:sp>
        <p:cxnSp>
          <p:nvCxnSpPr>
            <p:cNvPr id="199" name="直接连接符 198"/>
            <p:cNvCxnSpPr/>
            <p:nvPr/>
          </p:nvCxnSpPr>
          <p:spPr bwMode="auto">
            <a:xfrm rot="10800000">
              <a:off x="3214082" y="3740160"/>
              <a:ext cx="1726" cy="792000"/>
            </a:xfrm>
            <a:prstGeom prst="line">
              <a:avLst/>
            </a:prstGeom>
            <a:solidFill>
              <a:schemeClr val="accent1"/>
            </a:solidFill>
            <a:ln w="412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7" name="直接连接符 246"/>
            <p:cNvCxnSpPr/>
            <p:nvPr/>
          </p:nvCxnSpPr>
          <p:spPr bwMode="auto">
            <a:xfrm rot="16200000">
              <a:off x="1477431" y="4280232"/>
              <a:ext cx="1726" cy="504000"/>
            </a:xfrm>
            <a:prstGeom prst="line">
              <a:avLst/>
            </a:prstGeom>
            <a:solidFill>
              <a:schemeClr val="accent1"/>
            </a:solidFill>
            <a:ln w="412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8" name="直接连接符 197"/>
            <p:cNvCxnSpPr/>
            <p:nvPr/>
          </p:nvCxnSpPr>
          <p:spPr bwMode="auto">
            <a:xfrm rot="16200000">
              <a:off x="2822531" y="4130832"/>
              <a:ext cx="1726" cy="802800"/>
            </a:xfrm>
            <a:prstGeom prst="line">
              <a:avLst/>
            </a:prstGeom>
            <a:solidFill>
              <a:schemeClr val="accent1"/>
            </a:solidFill>
            <a:ln w="412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cxnSp>
        <p:nvCxnSpPr>
          <p:cNvPr id="358" name="直接连接符 357"/>
          <p:cNvCxnSpPr/>
          <p:nvPr/>
        </p:nvCxnSpPr>
        <p:spPr bwMode="auto">
          <a:xfrm>
            <a:off x="4836233" y="5919928"/>
            <a:ext cx="0" cy="288000"/>
          </a:xfrm>
          <a:prstGeom prst="line">
            <a:avLst/>
          </a:prstGeom>
          <a:solidFill>
            <a:schemeClr val="accent1"/>
          </a:solidFill>
          <a:ln w="412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57" name="直接连接符 356"/>
          <p:cNvCxnSpPr/>
          <p:nvPr/>
        </p:nvCxnSpPr>
        <p:spPr bwMode="auto">
          <a:xfrm rot="16200000">
            <a:off x="4600265" y="5968436"/>
            <a:ext cx="0" cy="468000"/>
          </a:xfrm>
          <a:prstGeom prst="line">
            <a:avLst/>
          </a:prstGeom>
          <a:solidFill>
            <a:schemeClr val="accent1"/>
          </a:solidFill>
          <a:ln w="41275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385" name="组合 384"/>
          <p:cNvGrpSpPr/>
          <p:nvPr/>
        </p:nvGrpSpPr>
        <p:grpSpPr>
          <a:xfrm flipH="1">
            <a:off x="4370149" y="6565995"/>
            <a:ext cx="360039" cy="119168"/>
            <a:chOff x="5292080" y="3452075"/>
            <a:chExt cx="360039" cy="119168"/>
          </a:xfrm>
        </p:grpSpPr>
        <p:sp>
          <p:nvSpPr>
            <p:cNvPr id="386" name="等腰三角形 385"/>
            <p:cNvSpPr/>
            <p:nvPr/>
          </p:nvSpPr>
          <p:spPr bwMode="auto">
            <a:xfrm rot="5400000">
              <a:off x="5525971" y="3445094"/>
              <a:ext cx="119168" cy="133129"/>
            </a:xfrm>
            <a:prstGeom prst="triangl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pitchFamily="2" charset="-122"/>
                <a:cs typeface="+mn-cs"/>
              </a:endParaRPr>
            </a:p>
          </p:txBody>
        </p:sp>
        <p:cxnSp>
          <p:nvCxnSpPr>
            <p:cNvPr id="387" name="直接连接符 386"/>
            <p:cNvCxnSpPr/>
            <p:nvPr/>
          </p:nvCxnSpPr>
          <p:spPr bwMode="auto">
            <a:xfrm rot="5400000">
              <a:off x="5405536" y="3405478"/>
              <a:ext cx="0" cy="226911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388" name="文本框 387"/>
          <p:cNvSpPr txBox="1"/>
          <p:nvPr/>
        </p:nvSpPr>
        <p:spPr>
          <a:xfrm>
            <a:off x="4665830" y="6517650"/>
            <a:ext cx="99564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MEM.EN,R,W</a:t>
            </a: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418" name="组合 417"/>
          <p:cNvGrpSpPr/>
          <p:nvPr/>
        </p:nvGrpSpPr>
        <p:grpSpPr>
          <a:xfrm>
            <a:off x="4745207" y="5930003"/>
            <a:ext cx="396344" cy="215444"/>
            <a:chOff x="7272000" y="2565484"/>
            <a:chExt cx="396344" cy="215444"/>
          </a:xfrm>
        </p:grpSpPr>
        <p:cxnSp>
          <p:nvCxnSpPr>
            <p:cNvPr id="419" name="直接连接符 418"/>
            <p:cNvCxnSpPr/>
            <p:nvPr/>
          </p:nvCxnSpPr>
          <p:spPr bwMode="auto">
            <a:xfrm flipH="1">
              <a:off x="7272000" y="2626896"/>
              <a:ext cx="144000" cy="10800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420" name="文本框 419"/>
            <p:cNvSpPr txBox="1"/>
            <p:nvPr/>
          </p:nvSpPr>
          <p:spPr>
            <a:xfrm>
              <a:off x="7308344" y="2565484"/>
              <a:ext cx="36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16</a:t>
              </a:r>
              <a:endParaRPr kumimoji="0" lang="zh-CN" altLang="en-US" sz="12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</p:grpSp>
      <p:cxnSp>
        <p:nvCxnSpPr>
          <p:cNvPr id="137" name="直接连接符 136"/>
          <p:cNvCxnSpPr/>
          <p:nvPr/>
        </p:nvCxnSpPr>
        <p:spPr bwMode="auto">
          <a:xfrm flipV="1">
            <a:off x="4654241" y="1748544"/>
            <a:ext cx="1726" cy="144000"/>
          </a:xfrm>
          <a:prstGeom prst="line">
            <a:avLst/>
          </a:prstGeom>
          <a:solidFill>
            <a:schemeClr val="accent1"/>
          </a:solidFill>
          <a:ln w="412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51" name="组合 150"/>
          <p:cNvGrpSpPr/>
          <p:nvPr/>
        </p:nvGrpSpPr>
        <p:grpSpPr>
          <a:xfrm>
            <a:off x="3934162" y="1941680"/>
            <a:ext cx="360039" cy="119168"/>
            <a:chOff x="5292080" y="3452075"/>
            <a:chExt cx="360039" cy="119168"/>
          </a:xfrm>
        </p:grpSpPr>
        <p:sp>
          <p:nvSpPr>
            <p:cNvPr id="152" name="等腰三角形 151"/>
            <p:cNvSpPr/>
            <p:nvPr/>
          </p:nvSpPr>
          <p:spPr bwMode="auto">
            <a:xfrm rot="5400000">
              <a:off x="5525971" y="3445094"/>
              <a:ext cx="119168" cy="133129"/>
            </a:xfrm>
            <a:prstGeom prst="triangl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pitchFamily="2" charset="-122"/>
                <a:cs typeface="+mn-cs"/>
              </a:endParaRPr>
            </a:p>
          </p:txBody>
        </p:sp>
        <p:cxnSp>
          <p:nvCxnSpPr>
            <p:cNvPr id="153" name="直接连接符 152"/>
            <p:cNvCxnSpPr/>
            <p:nvPr/>
          </p:nvCxnSpPr>
          <p:spPr bwMode="auto">
            <a:xfrm rot="5400000">
              <a:off x="5405536" y="3405478"/>
              <a:ext cx="0" cy="226911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154" name="组合 153"/>
          <p:cNvGrpSpPr/>
          <p:nvPr/>
        </p:nvGrpSpPr>
        <p:grpSpPr>
          <a:xfrm>
            <a:off x="3934161" y="1592352"/>
            <a:ext cx="360039" cy="119168"/>
            <a:chOff x="5292080" y="3452075"/>
            <a:chExt cx="360039" cy="119168"/>
          </a:xfrm>
        </p:grpSpPr>
        <p:sp>
          <p:nvSpPr>
            <p:cNvPr id="155" name="等腰三角形 154"/>
            <p:cNvSpPr/>
            <p:nvPr/>
          </p:nvSpPr>
          <p:spPr bwMode="auto">
            <a:xfrm rot="5400000">
              <a:off x="5525971" y="3445094"/>
              <a:ext cx="119168" cy="133129"/>
            </a:xfrm>
            <a:prstGeom prst="triangl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pitchFamily="2" charset="-122"/>
                <a:cs typeface="+mn-cs"/>
              </a:endParaRPr>
            </a:p>
          </p:txBody>
        </p:sp>
        <p:cxnSp>
          <p:nvCxnSpPr>
            <p:cNvPr id="156" name="直接连接符 155"/>
            <p:cNvCxnSpPr/>
            <p:nvPr/>
          </p:nvCxnSpPr>
          <p:spPr bwMode="auto">
            <a:xfrm rot="5400000">
              <a:off x="5405536" y="3405478"/>
              <a:ext cx="0" cy="226911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54" name="组合 53"/>
          <p:cNvGrpSpPr/>
          <p:nvPr/>
        </p:nvGrpSpPr>
        <p:grpSpPr>
          <a:xfrm>
            <a:off x="2784736" y="5347152"/>
            <a:ext cx="180969" cy="402036"/>
            <a:chOff x="2185214" y="1412776"/>
            <a:chExt cx="180969" cy="402036"/>
          </a:xfrm>
        </p:grpSpPr>
        <p:sp>
          <p:nvSpPr>
            <p:cNvPr id="55" name="等腰三角形 54"/>
            <p:cNvSpPr/>
            <p:nvPr/>
          </p:nvSpPr>
          <p:spPr bwMode="auto">
            <a:xfrm>
              <a:off x="2185214" y="1412776"/>
              <a:ext cx="180969" cy="148657"/>
            </a:xfrm>
            <a:prstGeom prst="triangl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pitchFamily="2" charset="-122"/>
                <a:cs typeface="+mn-cs"/>
              </a:endParaRPr>
            </a:p>
          </p:txBody>
        </p:sp>
        <p:cxnSp>
          <p:nvCxnSpPr>
            <p:cNvPr id="56" name="直接连接符 55"/>
            <p:cNvCxnSpPr/>
            <p:nvPr/>
          </p:nvCxnSpPr>
          <p:spPr bwMode="auto">
            <a:xfrm>
              <a:off x="2275698" y="1561433"/>
              <a:ext cx="0" cy="253379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69" name="矩形 68"/>
          <p:cNvSpPr/>
          <p:nvPr/>
        </p:nvSpPr>
        <p:spPr bwMode="auto">
          <a:xfrm>
            <a:off x="3392528" y="5651906"/>
            <a:ext cx="950400" cy="1101059"/>
          </a:xfrm>
          <a:prstGeom prst="rect">
            <a:avLst/>
          </a:prstGeom>
          <a:solidFill>
            <a:srgbClr val="FF990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MEMORY</a:t>
            </a:r>
            <a:endParaRPr kumimoji="0" lang="zh-CN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5" name="梯形 94"/>
          <p:cNvSpPr/>
          <p:nvPr/>
        </p:nvSpPr>
        <p:spPr bwMode="auto">
          <a:xfrm>
            <a:off x="2421993" y="3056080"/>
            <a:ext cx="972000" cy="227440"/>
          </a:xfrm>
          <a:prstGeom prst="trapezoid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0" rIns="91440" bIns="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宋体" pitchFamily="2" charset="-122"/>
                <a:cs typeface="+mn-cs"/>
              </a:rPr>
              <a:t>MUX</a:t>
            </a:r>
            <a:endParaRPr kumimoji="0" lang="zh-CN" altLang="en-US" sz="1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96" name="梯形 95"/>
          <p:cNvSpPr/>
          <p:nvPr/>
        </p:nvSpPr>
        <p:spPr bwMode="auto">
          <a:xfrm>
            <a:off x="3664802" y="3056080"/>
            <a:ext cx="773415" cy="227440"/>
          </a:xfrm>
          <a:prstGeom prst="trapezoid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0" rIns="91440" bIns="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宋体" pitchFamily="2" charset="-122"/>
                <a:cs typeface="+mn-cs"/>
              </a:rPr>
              <a:t>MUX</a:t>
            </a:r>
            <a:endParaRPr kumimoji="0" lang="zh-CN" altLang="en-US" sz="1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106" name="矩形 105"/>
          <p:cNvSpPr/>
          <p:nvPr/>
        </p:nvSpPr>
        <p:spPr bwMode="auto">
          <a:xfrm>
            <a:off x="2536359" y="5684384"/>
            <a:ext cx="677722" cy="216000"/>
          </a:xfrm>
          <a:prstGeom prst="rect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08000" tIns="3600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panose="02010600030101010101" pitchFamily="2" charset="-122"/>
                <a:cs typeface="+mn-cs"/>
              </a:rPr>
              <a:t>MDR</a:t>
            </a:r>
            <a:endParaRPr kumimoji="0" lang="zh-CN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136" name="直接连接符 135"/>
          <p:cNvCxnSpPr/>
          <p:nvPr/>
        </p:nvCxnSpPr>
        <p:spPr bwMode="auto">
          <a:xfrm flipV="1">
            <a:off x="4870265" y="2099704"/>
            <a:ext cx="1726" cy="324000"/>
          </a:xfrm>
          <a:prstGeom prst="line">
            <a:avLst/>
          </a:prstGeom>
          <a:solidFill>
            <a:schemeClr val="accent1"/>
          </a:solidFill>
          <a:ln w="412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0" name="直接连接符 139"/>
          <p:cNvCxnSpPr/>
          <p:nvPr/>
        </p:nvCxnSpPr>
        <p:spPr bwMode="auto">
          <a:xfrm rot="10800000">
            <a:off x="3358098" y="1075872"/>
            <a:ext cx="1726" cy="1224000"/>
          </a:xfrm>
          <a:prstGeom prst="line">
            <a:avLst/>
          </a:prstGeom>
          <a:solidFill>
            <a:schemeClr val="accent1"/>
          </a:solidFill>
          <a:ln w="412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1" name="直接连接符 140"/>
          <p:cNvCxnSpPr/>
          <p:nvPr/>
        </p:nvCxnSpPr>
        <p:spPr bwMode="auto">
          <a:xfrm flipV="1">
            <a:off x="4436491" y="2108560"/>
            <a:ext cx="1726" cy="198000"/>
          </a:xfrm>
          <a:prstGeom prst="line">
            <a:avLst/>
          </a:prstGeom>
          <a:solidFill>
            <a:schemeClr val="accent1"/>
          </a:solidFill>
          <a:ln w="412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2" name="直接连接符 141"/>
          <p:cNvCxnSpPr/>
          <p:nvPr/>
        </p:nvCxnSpPr>
        <p:spPr bwMode="auto">
          <a:xfrm flipV="1">
            <a:off x="4652515" y="2108560"/>
            <a:ext cx="1726" cy="313200"/>
          </a:xfrm>
          <a:prstGeom prst="line">
            <a:avLst/>
          </a:prstGeom>
          <a:solidFill>
            <a:schemeClr val="accent1"/>
          </a:solidFill>
          <a:ln w="412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4" name="直接连接符 143"/>
          <p:cNvCxnSpPr/>
          <p:nvPr/>
        </p:nvCxnSpPr>
        <p:spPr bwMode="auto">
          <a:xfrm flipV="1">
            <a:off x="4076451" y="2804080"/>
            <a:ext cx="1726" cy="252000"/>
          </a:xfrm>
          <a:prstGeom prst="line">
            <a:avLst/>
          </a:prstGeom>
          <a:solidFill>
            <a:schemeClr val="accent1"/>
          </a:solidFill>
          <a:ln w="412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7" name="直接连接符 146"/>
          <p:cNvCxnSpPr/>
          <p:nvPr/>
        </p:nvCxnSpPr>
        <p:spPr bwMode="auto">
          <a:xfrm flipV="1">
            <a:off x="3790145" y="2386600"/>
            <a:ext cx="1726" cy="216000"/>
          </a:xfrm>
          <a:prstGeom prst="line">
            <a:avLst/>
          </a:prstGeom>
          <a:solidFill>
            <a:schemeClr val="accent1"/>
          </a:solidFill>
          <a:ln w="412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48" name="椭圆 147"/>
          <p:cNvSpPr/>
          <p:nvPr/>
        </p:nvSpPr>
        <p:spPr bwMode="auto">
          <a:xfrm>
            <a:off x="3775881" y="2359138"/>
            <a:ext cx="45719" cy="48870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-2500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cxnSp>
        <p:nvCxnSpPr>
          <p:cNvPr id="173" name="直接连接符 172"/>
          <p:cNvCxnSpPr/>
          <p:nvPr/>
        </p:nvCxnSpPr>
        <p:spPr bwMode="auto">
          <a:xfrm flipV="1">
            <a:off x="3790145" y="3272104"/>
            <a:ext cx="1726" cy="327600"/>
          </a:xfrm>
          <a:prstGeom prst="line">
            <a:avLst/>
          </a:prstGeom>
          <a:solidFill>
            <a:schemeClr val="accent1"/>
          </a:solidFill>
          <a:ln w="412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6" name="直接连接符 175"/>
          <p:cNvCxnSpPr/>
          <p:nvPr/>
        </p:nvCxnSpPr>
        <p:spPr bwMode="auto">
          <a:xfrm flipV="1">
            <a:off x="3500387" y="2804072"/>
            <a:ext cx="1726" cy="180000"/>
          </a:xfrm>
          <a:prstGeom prst="line">
            <a:avLst/>
          </a:prstGeom>
          <a:solidFill>
            <a:schemeClr val="accent1"/>
          </a:solidFill>
          <a:ln w="412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7" name="直接连接符 176"/>
          <p:cNvCxnSpPr/>
          <p:nvPr/>
        </p:nvCxnSpPr>
        <p:spPr bwMode="auto">
          <a:xfrm rot="16200000">
            <a:off x="3210681" y="2684409"/>
            <a:ext cx="1726" cy="597600"/>
          </a:xfrm>
          <a:prstGeom prst="line">
            <a:avLst/>
          </a:prstGeom>
          <a:solidFill>
            <a:schemeClr val="accent1"/>
          </a:solidFill>
          <a:ln w="412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6" name="直接连接符 185"/>
          <p:cNvCxnSpPr/>
          <p:nvPr/>
        </p:nvCxnSpPr>
        <p:spPr bwMode="auto">
          <a:xfrm rot="10800000">
            <a:off x="1218173" y="2638432"/>
            <a:ext cx="1726" cy="2073600"/>
          </a:xfrm>
          <a:prstGeom prst="line">
            <a:avLst/>
          </a:prstGeom>
          <a:solidFill>
            <a:schemeClr val="accent1"/>
          </a:solidFill>
          <a:ln w="412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28" name="矩形 227"/>
          <p:cNvSpPr/>
          <p:nvPr/>
        </p:nvSpPr>
        <p:spPr bwMode="auto">
          <a:xfrm>
            <a:off x="5806369" y="4712264"/>
            <a:ext cx="360040" cy="345625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eaVert" wrap="square" lIns="108000" tIns="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panose="02010600030101010101" pitchFamily="2" charset="-122"/>
                <a:cs typeface="+mn-cs"/>
              </a:rPr>
              <a:t>…</a:t>
            </a:r>
            <a:endParaRPr kumimoji="0" lang="zh-CN" altLang="en-US" sz="2400" b="1" i="0" u="none" strike="noStrike" kern="1200" cap="none" spc="0" normalizeH="0" baseline="-2500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239" name="直接连接符 238"/>
          <p:cNvCxnSpPr/>
          <p:nvPr/>
        </p:nvCxnSpPr>
        <p:spPr bwMode="auto">
          <a:xfrm>
            <a:off x="2672447" y="5908126"/>
            <a:ext cx="0" cy="324000"/>
          </a:xfrm>
          <a:prstGeom prst="line">
            <a:avLst/>
          </a:prstGeom>
          <a:solidFill>
            <a:schemeClr val="accent1"/>
          </a:solidFill>
          <a:ln w="41275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1" name="直接连接符 240"/>
          <p:cNvCxnSpPr/>
          <p:nvPr/>
        </p:nvCxnSpPr>
        <p:spPr bwMode="auto">
          <a:xfrm flipV="1">
            <a:off x="2854041" y="6368472"/>
            <a:ext cx="0" cy="216000"/>
          </a:xfrm>
          <a:prstGeom prst="line">
            <a:avLst/>
          </a:prstGeom>
          <a:solidFill>
            <a:schemeClr val="accent1"/>
          </a:solidFill>
          <a:ln w="412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2" name="直接连接符 241"/>
          <p:cNvCxnSpPr/>
          <p:nvPr/>
        </p:nvCxnSpPr>
        <p:spPr bwMode="auto">
          <a:xfrm rot="16200000">
            <a:off x="3106281" y="6315335"/>
            <a:ext cx="1726" cy="540000"/>
          </a:xfrm>
          <a:prstGeom prst="line">
            <a:avLst/>
          </a:prstGeom>
          <a:solidFill>
            <a:schemeClr val="accent1"/>
          </a:solidFill>
          <a:ln w="412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4" name="直接连接符 243"/>
          <p:cNvCxnSpPr/>
          <p:nvPr/>
        </p:nvCxnSpPr>
        <p:spPr bwMode="auto">
          <a:xfrm rot="16200000">
            <a:off x="1736994" y="6026858"/>
            <a:ext cx="1726" cy="1080000"/>
          </a:xfrm>
          <a:prstGeom prst="line">
            <a:avLst/>
          </a:prstGeom>
          <a:solidFill>
            <a:schemeClr val="accent1"/>
          </a:solidFill>
          <a:ln w="412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261" name="组合 260"/>
          <p:cNvGrpSpPr/>
          <p:nvPr/>
        </p:nvGrpSpPr>
        <p:grpSpPr>
          <a:xfrm>
            <a:off x="3286201" y="2595651"/>
            <a:ext cx="1008000" cy="244405"/>
            <a:chOff x="2843920" y="2392507"/>
            <a:chExt cx="1008000" cy="244405"/>
          </a:xfrm>
        </p:grpSpPr>
        <p:sp>
          <p:nvSpPr>
            <p:cNvPr id="94" name="梯形 93"/>
            <p:cNvSpPr/>
            <p:nvPr/>
          </p:nvSpPr>
          <p:spPr bwMode="auto">
            <a:xfrm>
              <a:off x="2843920" y="2392507"/>
              <a:ext cx="1008000" cy="232989"/>
            </a:xfrm>
            <a:prstGeom prst="trapezoid">
              <a:avLst/>
            </a:prstGeom>
            <a:solidFill>
              <a:srgbClr val="FF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0" rIns="91440" bIns="2160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宋体" panose="02010600030101010101" pitchFamily="2" charset="-122"/>
                  <a:cs typeface="+mn-cs"/>
                </a:rPr>
                <a:t>+</a:t>
              </a:r>
              <a:endParaRPr kumimoji="0" lang="zh-CN" altLang="en-US" sz="20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57" name="等腰三角形 256"/>
            <p:cNvSpPr/>
            <p:nvPr/>
          </p:nvSpPr>
          <p:spPr bwMode="auto">
            <a:xfrm>
              <a:off x="3249397" y="2545331"/>
              <a:ext cx="197047" cy="91581"/>
            </a:xfrm>
            <a:prstGeom prst="triangle">
              <a:avLst/>
            </a:prstGeom>
            <a:solidFill>
              <a:schemeClr val="bg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pitchFamily="2" charset="-122"/>
                <a:cs typeface="+mn-cs"/>
              </a:endParaRPr>
            </a:p>
          </p:txBody>
        </p:sp>
        <p:cxnSp>
          <p:nvCxnSpPr>
            <p:cNvPr id="259" name="直接连接符 258"/>
            <p:cNvCxnSpPr/>
            <p:nvPr/>
          </p:nvCxnSpPr>
          <p:spPr bwMode="auto">
            <a:xfrm flipV="1">
              <a:off x="3249397" y="2545331"/>
              <a:ext cx="98524" cy="91581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0" name="直接连接符 259"/>
            <p:cNvCxnSpPr/>
            <p:nvPr/>
          </p:nvCxnSpPr>
          <p:spPr bwMode="auto">
            <a:xfrm flipH="1" flipV="1">
              <a:off x="3347864" y="2545331"/>
              <a:ext cx="98524" cy="91581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cxnSp>
        <p:nvCxnSpPr>
          <p:cNvPr id="265" name="直接连接符 264"/>
          <p:cNvCxnSpPr/>
          <p:nvPr/>
        </p:nvCxnSpPr>
        <p:spPr bwMode="auto">
          <a:xfrm>
            <a:off x="2258637" y="1111864"/>
            <a:ext cx="1726" cy="324000"/>
          </a:xfrm>
          <a:prstGeom prst="line">
            <a:avLst/>
          </a:prstGeom>
          <a:solidFill>
            <a:schemeClr val="accent1"/>
          </a:solidFill>
          <a:ln w="412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271" name="组合 270"/>
          <p:cNvGrpSpPr/>
          <p:nvPr/>
        </p:nvGrpSpPr>
        <p:grpSpPr>
          <a:xfrm>
            <a:off x="5661476" y="2176846"/>
            <a:ext cx="396344" cy="215444"/>
            <a:chOff x="7272000" y="2565484"/>
            <a:chExt cx="396344" cy="215444"/>
          </a:xfrm>
        </p:grpSpPr>
        <p:cxnSp>
          <p:nvCxnSpPr>
            <p:cNvPr id="272" name="直接连接符 271"/>
            <p:cNvCxnSpPr/>
            <p:nvPr/>
          </p:nvCxnSpPr>
          <p:spPr bwMode="auto">
            <a:xfrm flipH="1">
              <a:off x="7272000" y="2626896"/>
              <a:ext cx="144000" cy="10800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73" name="文本框 272"/>
            <p:cNvSpPr txBox="1"/>
            <p:nvPr/>
          </p:nvSpPr>
          <p:spPr>
            <a:xfrm>
              <a:off x="7308344" y="2565484"/>
              <a:ext cx="36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16</a:t>
              </a:r>
              <a:endParaRPr kumimoji="0" lang="zh-CN" altLang="en-US" sz="12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286" name="组合 285"/>
          <p:cNvGrpSpPr/>
          <p:nvPr/>
        </p:nvGrpSpPr>
        <p:grpSpPr>
          <a:xfrm>
            <a:off x="3142073" y="3398698"/>
            <a:ext cx="396344" cy="215444"/>
            <a:chOff x="7272000" y="2565484"/>
            <a:chExt cx="396344" cy="215444"/>
          </a:xfrm>
        </p:grpSpPr>
        <p:cxnSp>
          <p:nvCxnSpPr>
            <p:cNvPr id="287" name="直接连接符 286"/>
            <p:cNvCxnSpPr/>
            <p:nvPr/>
          </p:nvCxnSpPr>
          <p:spPr bwMode="auto">
            <a:xfrm flipH="1">
              <a:off x="7272000" y="2626896"/>
              <a:ext cx="144000" cy="10800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88" name="文本框 287"/>
            <p:cNvSpPr txBox="1"/>
            <p:nvPr/>
          </p:nvSpPr>
          <p:spPr>
            <a:xfrm>
              <a:off x="7308344" y="2565484"/>
              <a:ext cx="36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16</a:t>
              </a:r>
              <a:endParaRPr kumimoji="0" lang="zh-CN" altLang="en-US" sz="12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310" name="组合 309"/>
          <p:cNvGrpSpPr/>
          <p:nvPr/>
        </p:nvGrpSpPr>
        <p:grpSpPr>
          <a:xfrm>
            <a:off x="3709468" y="3371360"/>
            <a:ext cx="396344" cy="215444"/>
            <a:chOff x="7272000" y="2565484"/>
            <a:chExt cx="396344" cy="215444"/>
          </a:xfrm>
        </p:grpSpPr>
        <p:cxnSp>
          <p:nvCxnSpPr>
            <p:cNvPr id="311" name="直接连接符 310"/>
            <p:cNvCxnSpPr/>
            <p:nvPr/>
          </p:nvCxnSpPr>
          <p:spPr bwMode="auto">
            <a:xfrm flipH="1">
              <a:off x="7272000" y="2626896"/>
              <a:ext cx="144000" cy="10800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312" name="文本框 311"/>
            <p:cNvSpPr txBox="1"/>
            <p:nvPr/>
          </p:nvSpPr>
          <p:spPr>
            <a:xfrm>
              <a:off x="7308344" y="2565484"/>
              <a:ext cx="36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16</a:t>
              </a:r>
              <a:endParaRPr kumimoji="0" lang="zh-CN" altLang="en-US" sz="12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331" name="组合 330"/>
          <p:cNvGrpSpPr/>
          <p:nvPr/>
        </p:nvGrpSpPr>
        <p:grpSpPr>
          <a:xfrm>
            <a:off x="1154425" y="5000296"/>
            <a:ext cx="396344" cy="215444"/>
            <a:chOff x="7272000" y="2565484"/>
            <a:chExt cx="396344" cy="215444"/>
          </a:xfrm>
        </p:grpSpPr>
        <p:cxnSp>
          <p:nvCxnSpPr>
            <p:cNvPr id="332" name="直接连接符 331"/>
            <p:cNvCxnSpPr/>
            <p:nvPr/>
          </p:nvCxnSpPr>
          <p:spPr bwMode="auto">
            <a:xfrm flipH="1">
              <a:off x="7272000" y="2626896"/>
              <a:ext cx="144000" cy="10800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333" name="文本框 332"/>
            <p:cNvSpPr txBox="1"/>
            <p:nvPr/>
          </p:nvSpPr>
          <p:spPr>
            <a:xfrm>
              <a:off x="7308344" y="2565484"/>
              <a:ext cx="36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16</a:t>
              </a:r>
              <a:endParaRPr kumimoji="0" lang="zh-CN" altLang="en-US" sz="12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334" name="文本框 333"/>
          <p:cNvSpPr txBox="1"/>
          <p:nvPr/>
        </p:nvSpPr>
        <p:spPr>
          <a:xfrm>
            <a:off x="4717064" y="3032135"/>
            <a:ext cx="9137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ADDR1MUX</a:t>
            </a: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335" name="组合 334"/>
          <p:cNvGrpSpPr/>
          <p:nvPr/>
        </p:nvGrpSpPr>
        <p:grpSpPr>
          <a:xfrm flipH="1">
            <a:off x="4419247" y="3101884"/>
            <a:ext cx="360039" cy="119168"/>
            <a:chOff x="5292080" y="3452075"/>
            <a:chExt cx="360039" cy="119168"/>
          </a:xfrm>
        </p:grpSpPr>
        <p:sp>
          <p:nvSpPr>
            <p:cNvPr id="336" name="等腰三角形 335"/>
            <p:cNvSpPr/>
            <p:nvPr/>
          </p:nvSpPr>
          <p:spPr bwMode="auto">
            <a:xfrm rot="5400000">
              <a:off x="5525971" y="3445094"/>
              <a:ext cx="119168" cy="133129"/>
            </a:xfrm>
            <a:prstGeom prst="triangl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pitchFamily="2" charset="-122"/>
                <a:cs typeface="+mn-cs"/>
              </a:endParaRPr>
            </a:p>
          </p:txBody>
        </p:sp>
        <p:cxnSp>
          <p:nvCxnSpPr>
            <p:cNvPr id="337" name="直接连接符 336"/>
            <p:cNvCxnSpPr/>
            <p:nvPr/>
          </p:nvCxnSpPr>
          <p:spPr bwMode="auto">
            <a:xfrm rot="5400000">
              <a:off x="5405536" y="3405478"/>
              <a:ext cx="0" cy="226911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343" name="组合 342"/>
          <p:cNvGrpSpPr/>
          <p:nvPr/>
        </p:nvGrpSpPr>
        <p:grpSpPr>
          <a:xfrm>
            <a:off x="3895814" y="1945790"/>
            <a:ext cx="360000" cy="217408"/>
            <a:chOff x="5898218" y="3494595"/>
            <a:chExt cx="360000" cy="217408"/>
          </a:xfrm>
        </p:grpSpPr>
        <p:cxnSp>
          <p:nvCxnSpPr>
            <p:cNvPr id="344" name="直接连接符 343"/>
            <p:cNvCxnSpPr/>
            <p:nvPr/>
          </p:nvCxnSpPr>
          <p:spPr bwMode="auto">
            <a:xfrm flipH="1">
              <a:off x="5959620" y="3494595"/>
              <a:ext cx="144000" cy="10800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345" name="文本框 344"/>
            <p:cNvSpPr txBox="1"/>
            <p:nvPr/>
          </p:nvSpPr>
          <p:spPr>
            <a:xfrm>
              <a:off x="5898218" y="3496559"/>
              <a:ext cx="36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2</a:t>
              </a:r>
              <a:endParaRPr kumimoji="0" lang="zh-CN" altLang="en-US" sz="12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93" name="梯形 92"/>
          <p:cNvSpPr/>
          <p:nvPr/>
        </p:nvSpPr>
        <p:spPr bwMode="auto">
          <a:xfrm>
            <a:off x="4240866" y="1892536"/>
            <a:ext cx="773415" cy="227440"/>
          </a:xfrm>
          <a:prstGeom prst="trapezoid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72000" rIns="91440" bIns="7200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宋体" panose="02010600030101010101" pitchFamily="2" charset="-122"/>
                <a:cs typeface="+mn-cs"/>
              </a:rPr>
              <a:t>PCMUX</a:t>
            </a:r>
            <a:endParaRPr kumimoji="0" lang="zh-CN" altLang="en-US" sz="1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131" name="直接连接符 130"/>
          <p:cNvCxnSpPr/>
          <p:nvPr/>
        </p:nvCxnSpPr>
        <p:spPr bwMode="auto">
          <a:xfrm>
            <a:off x="5366663" y="1424500"/>
            <a:ext cx="1726" cy="396000"/>
          </a:xfrm>
          <a:prstGeom prst="line">
            <a:avLst/>
          </a:prstGeom>
          <a:solidFill>
            <a:schemeClr val="accent1"/>
          </a:solidFill>
          <a:ln w="412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2" name="矩形 131"/>
          <p:cNvSpPr/>
          <p:nvPr/>
        </p:nvSpPr>
        <p:spPr bwMode="auto">
          <a:xfrm>
            <a:off x="5233467" y="1831944"/>
            <a:ext cx="356878" cy="198522"/>
          </a:xfrm>
          <a:prstGeom prst="rect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08000" tIns="7200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宋体" panose="02010600030101010101" pitchFamily="2" charset="-122"/>
                <a:cs typeface="+mn-cs"/>
              </a:rPr>
              <a:t>+1</a:t>
            </a:r>
            <a:endParaRPr kumimoji="0" lang="zh-CN" altLang="en-US" sz="1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133" name="直接连接符 132"/>
          <p:cNvCxnSpPr/>
          <p:nvPr/>
        </p:nvCxnSpPr>
        <p:spPr bwMode="auto">
          <a:xfrm rot="16200000">
            <a:off x="5025024" y="1084719"/>
            <a:ext cx="1726" cy="720000"/>
          </a:xfrm>
          <a:prstGeom prst="line">
            <a:avLst/>
          </a:prstGeom>
          <a:solidFill>
            <a:schemeClr val="accent1"/>
          </a:solidFill>
          <a:ln w="412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4" name="直接连接符 133"/>
          <p:cNvCxnSpPr/>
          <p:nvPr/>
        </p:nvCxnSpPr>
        <p:spPr bwMode="auto">
          <a:xfrm rot="16200000">
            <a:off x="5122241" y="2137145"/>
            <a:ext cx="1726" cy="540000"/>
          </a:xfrm>
          <a:prstGeom prst="line">
            <a:avLst/>
          </a:prstGeom>
          <a:solidFill>
            <a:schemeClr val="accent1"/>
          </a:solidFill>
          <a:ln w="412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5" name="直接连接符 134"/>
          <p:cNvCxnSpPr/>
          <p:nvPr/>
        </p:nvCxnSpPr>
        <p:spPr bwMode="auto">
          <a:xfrm>
            <a:off x="5374321" y="2012008"/>
            <a:ext cx="1726" cy="396000"/>
          </a:xfrm>
          <a:prstGeom prst="line">
            <a:avLst/>
          </a:prstGeom>
          <a:solidFill>
            <a:schemeClr val="accent1"/>
          </a:solidFill>
          <a:ln w="412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68" name="椭圆 167"/>
          <p:cNvSpPr/>
          <p:nvPr/>
        </p:nvSpPr>
        <p:spPr bwMode="auto">
          <a:xfrm>
            <a:off x="5328602" y="1423034"/>
            <a:ext cx="45719" cy="48870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-2500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grpSp>
        <p:nvGrpSpPr>
          <p:cNvPr id="313" name="组合 312"/>
          <p:cNvGrpSpPr/>
          <p:nvPr/>
        </p:nvGrpSpPr>
        <p:grpSpPr>
          <a:xfrm>
            <a:off x="5313792" y="2176846"/>
            <a:ext cx="396344" cy="215444"/>
            <a:chOff x="7272000" y="2565484"/>
            <a:chExt cx="396344" cy="215444"/>
          </a:xfrm>
        </p:grpSpPr>
        <p:cxnSp>
          <p:nvCxnSpPr>
            <p:cNvPr id="314" name="直接连接符 313"/>
            <p:cNvCxnSpPr/>
            <p:nvPr/>
          </p:nvCxnSpPr>
          <p:spPr bwMode="auto">
            <a:xfrm flipH="1">
              <a:off x="7272000" y="2626896"/>
              <a:ext cx="144000" cy="10800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315" name="文本框 314"/>
            <p:cNvSpPr txBox="1"/>
            <p:nvPr/>
          </p:nvSpPr>
          <p:spPr>
            <a:xfrm>
              <a:off x="7308344" y="2565484"/>
              <a:ext cx="36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16</a:t>
              </a:r>
              <a:endParaRPr kumimoji="0" lang="zh-CN" altLang="en-US" sz="12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50" name="组合 49"/>
          <p:cNvGrpSpPr/>
          <p:nvPr/>
        </p:nvGrpSpPr>
        <p:grpSpPr>
          <a:xfrm>
            <a:off x="2169016" y="1429908"/>
            <a:ext cx="180969" cy="402036"/>
            <a:chOff x="2185214" y="1412776"/>
            <a:chExt cx="180969" cy="402036"/>
          </a:xfrm>
        </p:grpSpPr>
        <p:sp>
          <p:nvSpPr>
            <p:cNvPr id="47" name="等腰三角形 46"/>
            <p:cNvSpPr/>
            <p:nvPr/>
          </p:nvSpPr>
          <p:spPr bwMode="auto">
            <a:xfrm>
              <a:off x="2185214" y="1412776"/>
              <a:ext cx="180969" cy="148657"/>
            </a:xfrm>
            <a:prstGeom prst="triangl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pitchFamily="2" charset="-122"/>
                <a:cs typeface="+mn-cs"/>
              </a:endParaRPr>
            </a:p>
          </p:txBody>
        </p:sp>
        <p:cxnSp>
          <p:nvCxnSpPr>
            <p:cNvPr id="49" name="直接连接符 48"/>
            <p:cNvCxnSpPr/>
            <p:nvPr/>
          </p:nvCxnSpPr>
          <p:spPr bwMode="auto">
            <a:xfrm>
              <a:off x="2275698" y="1561433"/>
              <a:ext cx="0" cy="253379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92" name="梯形 91"/>
          <p:cNvSpPr/>
          <p:nvPr/>
        </p:nvSpPr>
        <p:spPr bwMode="auto">
          <a:xfrm>
            <a:off x="1750396" y="1820528"/>
            <a:ext cx="988993" cy="236862"/>
          </a:xfrm>
          <a:prstGeom prst="trapezoid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0" rIns="91440" bIns="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宋体" pitchFamily="2" charset="-122"/>
                <a:cs typeface="+mn-cs"/>
              </a:rPr>
              <a:t>MARMUX</a:t>
            </a:r>
            <a:endParaRPr kumimoji="0" lang="zh-CN" altLang="en-US" sz="1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cxnSp>
        <p:nvCxnSpPr>
          <p:cNvPr id="138" name="直接连接符 137"/>
          <p:cNvCxnSpPr/>
          <p:nvPr/>
        </p:nvCxnSpPr>
        <p:spPr bwMode="auto">
          <a:xfrm rot="16200000">
            <a:off x="3901881" y="1747544"/>
            <a:ext cx="1726" cy="1080000"/>
          </a:xfrm>
          <a:prstGeom prst="line">
            <a:avLst/>
          </a:prstGeom>
          <a:solidFill>
            <a:schemeClr val="accent1"/>
          </a:solidFill>
          <a:ln w="412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9" name="直接连接符 138"/>
          <p:cNvCxnSpPr/>
          <p:nvPr/>
        </p:nvCxnSpPr>
        <p:spPr bwMode="auto">
          <a:xfrm rot="16200000">
            <a:off x="3091881" y="1717129"/>
            <a:ext cx="1726" cy="1368000"/>
          </a:xfrm>
          <a:prstGeom prst="line">
            <a:avLst/>
          </a:prstGeom>
          <a:solidFill>
            <a:schemeClr val="accent1"/>
          </a:solidFill>
          <a:ln w="412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3" name="直接连接符 142"/>
          <p:cNvCxnSpPr/>
          <p:nvPr/>
        </p:nvCxnSpPr>
        <p:spPr bwMode="auto">
          <a:xfrm flipV="1">
            <a:off x="2421993" y="2048040"/>
            <a:ext cx="1726" cy="360000"/>
          </a:xfrm>
          <a:prstGeom prst="line">
            <a:avLst/>
          </a:prstGeom>
          <a:solidFill>
            <a:schemeClr val="accent1"/>
          </a:solidFill>
          <a:ln w="412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5" name="直接连接符 144"/>
          <p:cNvCxnSpPr/>
          <p:nvPr/>
        </p:nvCxnSpPr>
        <p:spPr bwMode="auto">
          <a:xfrm flipV="1">
            <a:off x="2926049" y="2975144"/>
            <a:ext cx="1726" cy="100800"/>
          </a:xfrm>
          <a:prstGeom prst="line">
            <a:avLst/>
          </a:prstGeom>
          <a:solidFill>
            <a:schemeClr val="accent1"/>
          </a:solidFill>
          <a:ln w="412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6" name="直接连接符 145"/>
          <p:cNvCxnSpPr/>
          <p:nvPr/>
        </p:nvCxnSpPr>
        <p:spPr bwMode="auto">
          <a:xfrm rot="16200000">
            <a:off x="4221282" y="1969129"/>
            <a:ext cx="1726" cy="864000"/>
          </a:xfrm>
          <a:prstGeom prst="line">
            <a:avLst/>
          </a:prstGeom>
          <a:solidFill>
            <a:schemeClr val="accent1"/>
          </a:solidFill>
          <a:ln w="412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9" name="直接连接符 168"/>
          <p:cNvCxnSpPr/>
          <p:nvPr/>
        </p:nvCxnSpPr>
        <p:spPr bwMode="auto">
          <a:xfrm rot="16200000">
            <a:off x="5554281" y="1246719"/>
            <a:ext cx="1726" cy="396000"/>
          </a:xfrm>
          <a:prstGeom prst="line">
            <a:avLst/>
          </a:prstGeom>
          <a:solidFill>
            <a:schemeClr val="accent1"/>
          </a:solidFill>
          <a:ln w="412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0" name="直接连接符 169"/>
          <p:cNvCxnSpPr/>
          <p:nvPr/>
        </p:nvCxnSpPr>
        <p:spPr bwMode="auto">
          <a:xfrm rot="10800000">
            <a:off x="5734361" y="1436127"/>
            <a:ext cx="1726" cy="2052000"/>
          </a:xfrm>
          <a:prstGeom prst="line">
            <a:avLst/>
          </a:prstGeom>
          <a:solidFill>
            <a:schemeClr val="accent1"/>
          </a:solidFill>
          <a:ln w="412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1" name="直接连接符 170"/>
          <p:cNvCxnSpPr/>
          <p:nvPr/>
        </p:nvCxnSpPr>
        <p:spPr bwMode="auto">
          <a:xfrm rot="16200000">
            <a:off x="5014281" y="2749264"/>
            <a:ext cx="1726" cy="1476000"/>
          </a:xfrm>
          <a:prstGeom prst="line">
            <a:avLst/>
          </a:prstGeom>
          <a:solidFill>
            <a:schemeClr val="accent1"/>
          </a:solidFill>
          <a:ln w="412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2" name="直接连接符 171"/>
          <p:cNvCxnSpPr/>
          <p:nvPr/>
        </p:nvCxnSpPr>
        <p:spPr bwMode="auto">
          <a:xfrm flipV="1">
            <a:off x="4292475" y="3272104"/>
            <a:ext cx="1726" cy="219600"/>
          </a:xfrm>
          <a:prstGeom prst="line">
            <a:avLst/>
          </a:prstGeom>
          <a:solidFill>
            <a:schemeClr val="accent1"/>
          </a:solidFill>
          <a:ln w="412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85" name="矩形 184"/>
          <p:cNvSpPr/>
          <p:nvPr/>
        </p:nvSpPr>
        <p:spPr bwMode="auto">
          <a:xfrm>
            <a:off x="1731563" y="2552048"/>
            <a:ext cx="677722" cy="216000"/>
          </a:xfrm>
          <a:prstGeom prst="rect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08000" tIns="0" rIns="91440" bIns="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panose="02010600030101010101" pitchFamily="2" charset="-122"/>
                <a:cs typeface="+mn-cs"/>
              </a:rPr>
              <a:t>SEXT</a:t>
            </a:r>
            <a:endParaRPr kumimoji="0" lang="zh-CN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191" name="直接连接符 190"/>
          <p:cNvCxnSpPr/>
          <p:nvPr/>
        </p:nvCxnSpPr>
        <p:spPr bwMode="auto">
          <a:xfrm rot="16200000">
            <a:off x="1478644" y="2408048"/>
            <a:ext cx="1726" cy="504000"/>
          </a:xfrm>
          <a:prstGeom prst="line">
            <a:avLst/>
          </a:prstGeom>
          <a:solidFill>
            <a:schemeClr val="accent1"/>
          </a:solidFill>
          <a:ln w="412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5" name="直接连接符 194"/>
          <p:cNvCxnSpPr/>
          <p:nvPr/>
        </p:nvCxnSpPr>
        <p:spPr bwMode="auto">
          <a:xfrm rot="10800000">
            <a:off x="2061954" y="2047944"/>
            <a:ext cx="1726" cy="504000"/>
          </a:xfrm>
          <a:prstGeom prst="line">
            <a:avLst/>
          </a:prstGeom>
          <a:solidFill>
            <a:schemeClr val="accent1"/>
          </a:solidFill>
          <a:ln w="412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248" name="组合 247"/>
          <p:cNvGrpSpPr/>
          <p:nvPr/>
        </p:nvGrpSpPr>
        <p:grpSpPr>
          <a:xfrm>
            <a:off x="1413881" y="1878792"/>
            <a:ext cx="360039" cy="119168"/>
            <a:chOff x="5292080" y="3452075"/>
            <a:chExt cx="360039" cy="119168"/>
          </a:xfrm>
        </p:grpSpPr>
        <p:sp>
          <p:nvSpPr>
            <p:cNvPr id="249" name="等腰三角形 248"/>
            <p:cNvSpPr/>
            <p:nvPr/>
          </p:nvSpPr>
          <p:spPr bwMode="auto">
            <a:xfrm rot="5400000">
              <a:off x="5525971" y="3445094"/>
              <a:ext cx="119168" cy="133129"/>
            </a:xfrm>
            <a:prstGeom prst="triangl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pitchFamily="2" charset="-122"/>
                <a:cs typeface="+mn-cs"/>
              </a:endParaRPr>
            </a:p>
          </p:txBody>
        </p:sp>
        <p:cxnSp>
          <p:nvCxnSpPr>
            <p:cNvPr id="250" name="直接连接符 249"/>
            <p:cNvCxnSpPr/>
            <p:nvPr/>
          </p:nvCxnSpPr>
          <p:spPr bwMode="auto">
            <a:xfrm rot="5400000">
              <a:off x="5405536" y="3405478"/>
              <a:ext cx="0" cy="226911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251" name="组合 250"/>
          <p:cNvGrpSpPr/>
          <p:nvPr/>
        </p:nvGrpSpPr>
        <p:grpSpPr>
          <a:xfrm>
            <a:off x="1845930" y="1424744"/>
            <a:ext cx="360039" cy="119168"/>
            <a:chOff x="5292080" y="3452075"/>
            <a:chExt cx="360039" cy="119168"/>
          </a:xfrm>
        </p:grpSpPr>
        <p:sp>
          <p:nvSpPr>
            <p:cNvPr id="252" name="等腰三角形 251"/>
            <p:cNvSpPr/>
            <p:nvPr/>
          </p:nvSpPr>
          <p:spPr bwMode="auto">
            <a:xfrm rot="5400000">
              <a:off x="5525971" y="3445094"/>
              <a:ext cx="119168" cy="133129"/>
            </a:xfrm>
            <a:prstGeom prst="triangl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pitchFamily="2" charset="-122"/>
                <a:cs typeface="+mn-cs"/>
              </a:endParaRPr>
            </a:p>
          </p:txBody>
        </p:sp>
        <p:cxnSp>
          <p:nvCxnSpPr>
            <p:cNvPr id="253" name="直接连接符 252"/>
            <p:cNvCxnSpPr/>
            <p:nvPr/>
          </p:nvCxnSpPr>
          <p:spPr bwMode="auto">
            <a:xfrm rot="5400000">
              <a:off x="5405536" y="3405478"/>
              <a:ext cx="0" cy="226911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270" name="文本框 269"/>
          <p:cNvSpPr txBox="1"/>
          <p:nvPr/>
        </p:nvSpPr>
        <p:spPr>
          <a:xfrm>
            <a:off x="1197857" y="2419041"/>
            <a:ext cx="6103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[7:0]</a:t>
            </a:r>
            <a:endParaRPr kumimoji="0" lang="zh-CN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08" name="文本框 307"/>
          <p:cNvSpPr txBox="1"/>
          <p:nvPr/>
        </p:nvSpPr>
        <p:spPr>
          <a:xfrm>
            <a:off x="787257" y="1369699"/>
            <a:ext cx="11306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GateMARMUX</a:t>
            </a: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09" name="文本框 308"/>
          <p:cNvSpPr txBox="1"/>
          <p:nvPr/>
        </p:nvSpPr>
        <p:spPr>
          <a:xfrm>
            <a:off x="3311140" y="1546909"/>
            <a:ext cx="6950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LD.PC</a:t>
            </a: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316" name="组合 315"/>
          <p:cNvGrpSpPr/>
          <p:nvPr/>
        </p:nvGrpSpPr>
        <p:grpSpPr>
          <a:xfrm>
            <a:off x="3281052" y="2014654"/>
            <a:ext cx="396344" cy="215444"/>
            <a:chOff x="7272000" y="2565484"/>
            <a:chExt cx="396344" cy="215444"/>
          </a:xfrm>
        </p:grpSpPr>
        <p:cxnSp>
          <p:nvCxnSpPr>
            <p:cNvPr id="317" name="直接连接符 316"/>
            <p:cNvCxnSpPr/>
            <p:nvPr/>
          </p:nvCxnSpPr>
          <p:spPr bwMode="auto">
            <a:xfrm flipH="1">
              <a:off x="7272000" y="2626896"/>
              <a:ext cx="144000" cy="10800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318" name="文本框 317"/>
            <p:cNvSpPr txBox="1"/>
            <p:nvPr/>
          </p:nvSpPr>
          <p:spPr>
            <a:xfrm>
              <a:off x="7308344" y="2565484"/>
              <a:ext cx="36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16</a:t>
              </a:r>
              <a:endParaRPr kumimoji="0" lang="zh-CN" altLang="en-US" sz="12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319" name="组合 318"/>
          <p:cNvGrpSpPr/>
          <p:nvPr/>
        </p:nvGrpSpPr>
        <p:grpSpPr>
          <a:xfrm>
            <a:off x="2350548" y="2176846"/>
            <a:ext cx="396344" cy="215444"/>
            <a:chOff x="7272000" y="2565484"/>
            <a:chExt cx="396344" cy="215444"/>
          </a:xfrm>
        </p:grpSpPr>
        <p:cxnSp>
          <p:nvCxnSpPr>
            <p:cNvPr id="320" name="直接连接符 319"/>
            <p:cNvCxnSpPr/>
            <p:nvPr/>
          </p:nvCxnSpPr>
          <p:spPr bwMode="auto">
            <a:xfrm flipH="1">
              <a:off x="7272000" y="2626896"/>
              <a:ext cx="144000" cy="10800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321" name="文本框 320"/>
            <p:cNvSpPr txBox="1"/>
            <p:nvPr/>
          </p:nvSpPr>
          <p:spPr>
            <a:xfrm>
              <a:off x="7308344" y="2565484"/>
              <a:ext cx="36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16</a:t>
              </a:r>
              <a:endParaRPr kumimoji="0" lang="zh-CN" altLang="en-US" sz="12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322" name="组合 321"/>
          <p:cNvGrpSpPr/>
          <p:nvPr/>
        </p:nvGrpSpPr>
        <p:grpSpPr>
          <a:xfrm>
            <a:off x="1983416" y="2176846"/>
            <a:ext cx="396344" cy="215444"/>
            <a:chOff x="7272000" y="2565484"/>
            <a:chExt cx="396344" cy="215444"/>
          </a:xfrm>
        </p:grpSpPr>
        <p:cxnSp>
          <p:nvCxnSpPr>
            <p:cNvPr id="323" name="直接连接符 322"/>
            <p:cNvCxnSpPr/>
            <p:nvPr/>
          </p:nvCxnSpPr>
          <p:spPr bwMode="auto">
            <a:xfrm flipH="1">
              <a:off x="7272000" y="2626896"/>
              <a:ext cx="144000" cy="10800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324" name="文本框 323"/>
            <p:cNvSpPr txBox="1"/>
            <p:nvPr/>
          </p:nvSpPr>
          <p:spPr>
            <a:xfrm>
              <a:off x="7308344" y="2565484"/>
              <a:ext cx="36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16</a:t>
              </a:r>
              <a:endParaRPr kumimoji="0" lang="zh-CN" altLang="en-US" sz="12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338" name="组合 337"/>
          <p:cNvGrpSpPr/>
          <p:nvPr/>
        </p:nvGrpSpPr>
        <p:grpSpPr>
          <a:xfrm>
            <a:off x="2080239" y="3105493"/>
            <a:ext cx="360039" cy="119168"/>
            <a:chOff x="5292080" y="3452075"/>
            <a:chExt cx="360039" cy="119168"/>
          </a:xfrm>
        </p:grpSpPr>
        <p:sp>
          <p:nvSpPr>
            <p:cNvPr id="339" name="等腰三角形 338"/>
            <p:cNvSpPr/>
            <p:nvPr/>
          </p:nvSpPr>
          <p:spPr bwMode="auto">
            <a:xfrm rot="5400000">
              <a:off x="5525971" y="3445094"/>
              <a:ext cx="119168" cy="133129"/>
            </a:xfrm>
            <a:prstGeom prst="triangl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pitchFamily="2" charset="-122"/>
                <a:cs typeface="+mn-cs"/>
              </a:endParaRPr>
            </a:p>
          </p:txBody>
        </p:sp>
        <p:cxnSp>
          <p:nvCxnSpPr>
            <p:cNvPr id="340" name="直接连接符 339"/>
            <p:cNvCxnSpPr/>
            <p:nvPr/>
          </p:nvCxnSpPr>
          <p:spPr bwMode="auto">
            <a:xfrm rot="5400000">
              <a:off x="5405536" y="3405478"/>
              <a:ext cx="0" cy="226911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341" name="文本框 340"/>
          <p:cNvSpPr txBox="1"/>
          <p:nvPr/>
        </p:nvSpPr>
        <p:spPr>
          <a:xfrm>
            <a:off x="1136717" y="3046345"/>
            <a:ext cx="9919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ADDR2MUX</a:t>
            </a: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325" name="组合 324"/>
          <p:cNvGrpSpPr/>
          <p:nvPr/>
        </p:nvGrpSpPr>
        <p:grpSpPr>
          <a:xfrm>
            <a:off x="4585967" y="2176846"/>
            <a:ext cx="396344" cy="215444"/>
            <a:chOff x="7272000" y="2565484"/>
            <a:chExt cx="396344" cy="215444"/>
          </a:xfrm>
        </p:grpSpPr>
        <p:cxnSp>
          <p:nvCxnSpPr>
            <p:cNvPr id="326" name="直接连接符 325"/>
            <p:cNvCxnSpPr/>
            <p:nvPr/>
          </p:nvCxnSpPr>
          <p:spPr bwMode="auto">
            <a:xfrm flipH="1">
              <a:off x="7272000" y="2626896"/>
              <a:ext cx="144000" cy="10800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327" name="文本框 326"/>
            <p:cNvSpPr txBox="1"/>
            <p:nvPr/>
          </p:nvSpPr>
          <p:spPr>
            <a:xfrm>
              <a:off x="7308344" y="2565484"/>
              <a:ext cx="36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16</a:t>
              </a:r>
              <a:endParaRPr kumimoji="0" lang="zh-CN" altLang="en-US" sz="12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364" name="组合 363"/>
          <p:cNvGrpSpPr/>
          <p:nvPr/>
        </p:nvGrpSpPr>
        <p:grpSpPr>
          <a:xfrm>
            <a:off x="2170281" y="5732800"/>
            <a:ext cx="360039" cy="119168"/>
            <a:chOff x="5292080" y="3452075"/>
            <a:chExt cx="360039" cy="119168"/>
          </a:xfrm>
        </p:grpSpPr>
        <p:sp>
          <p:nvSpPr>
            <p:cNvPr id="365" name="等腰三角形 364"/>
            <p:cNvSpPr/>
            <p:nvPr/>
          </p:nvSpPr>
          <p:spPr bwMode="auto">
            <a:xfrm rot="5400000">
              <a:off x="5525971" y="3445094"/>
              <a:ext cx="119168" cy="133129"/>
            </a:xfrm>
            <a:prstGeom prst="triangl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pitchFamily="2" charset="-122"/>
                <a:cs typeface="+mn-cs"/>
              </a:endParaRPr>
            </a:p>
          </p:txBody>
        </p:sp>
        <p:cxnSp>
          <p:nvCxnSpPr>
            <p:cNvPr id="366" name="直接连接符 365"/>
            <p:cNvCxnSpPr/>
            <p:nvPr/>
          </p:nvCxnSpPr>
          <p:spPr bwMode="auto">
            <a:xfrm rot="5400000">
              <a:off x="5405536" y="3405478"/>
              <a:ext cx="0" cy="226911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367" name="文本框 366"/>
          <p:cNvSpPr txBox="1"/>
          <p:nvPr/>
        </p:nvSpPr>
        <p:spPr>
          <a:xfrm>
            <a:off x="1557897" y="5669274"/>
            <a:ext cx="7441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LD.MDR</a:t>
            </a: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92" name="梯形 391"/>
          <p:cNvSpPr/>
          <p:nvPr/>
        </p:nvSpPr>
        <p:spPr bwMode="auto">
          <a:xfrm>
            <a:off x="2187064" y="6122668"/>
            <a:ext cx="773415" cy="227440"/>
          </a:xfrm>
          <a:prstGeom prst="trapezoid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0" rIns="91440" bIns="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宋体" pitchFamily="2" charset="-122"/>
                <a:cs typeface="+mn-cs"/>
              </a:rPr>
              <a:t>MUX</a:t>
            </a:r>
            <a:endParaRPr kumimoji="0" lang="zh-CN" altLang="en-US" sz="1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cxnSp>
        <p:nvCxnSpPr>
          <p:cNvPr id="393" name="直接连接符 392"/>
          <p:cNvCxnSpPr/>
          <p:nvPr/>
        </p:nvCxnSpPr>
        <p:spPr bwMode="auto">
          <a:xfrm flipV="1">
            <a:off x="2277977" y="6368448"/>
            <a:ext cx="0" cy="208800"/>
          </a:xfrm>
          <a:prstGeom prst="line">
            <a:avLst/>
          </a:prstGeom>
          <a:solidFill>
            <a:schemeClr val="accent1"/>
          </a:solidFill>
          <a:ln w="412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4" name="直接连接符 393"/>
          <p:cNvCxnSpPr/>
          <p:nvPr/>
        </p:nvCxnSpPr>
        <p:spPr bwMode="auto">
          <a:xfrm>
            <a:off x="1197857" y="5351128"/>
            <a:ext cx="0" cy="1224000"/>
          </a:xfrm>
          <a:prstGeom prst="line">
            <a:avLst/>
          </a:prstGeom>
          <a:solidFill>
            <a:schemeClr val="accent1"/>
          </a:solidFill>
          <a:ln w="412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5" name="直接连接符 394"/>
          <p:cNvCxnSpPr/>
          <p:nvPr/>
        </p:nvCxnSpPr>
        <p:spPr bwMode="auto">
          <a:xfrm>
            <a:off x="3104495" y="5904000"/>
            <a:ext cx="0" cy="309600"/>
          </a:xfrm>
          <a:prstGeom prst="line">
            <a:avLst/>
          </a:prstGeom>
          <a:solidFill>
            <a:schemeClr val="accent1"/>
          </a:solidFill>
          <a:ln w="412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6" name="直接连接符 395"/>
          <p:cNvCxnSpPr/>
          <p:nvPr/>
        </p:nvCxnSpPr>
        <p:spPr bwMode="auto">
          <a:xfrm rot="5400000" flipH="1">
            <a:off x="3248479" y="6058435"/>
            <a:ext cx="0" cy="288000"/>
          </a:xfrm>
          <a:prstGeom prst="line">
            <a:avLst/>
          </a:prstGeom>
          <a:solidFill>
            <a:schemeClr val="accent1"/>
          </a:solidFill>
          <a:ln w="41275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400" name="组合 399"/>
          <p:cNvGrpSpPr/>
          <p:nvPr/>
        </p:nvGrpSpPr>
        <p:grpSpPr>
          <a:xfrm>
            <a:off x="1837251" y="6173636"/>
            <a:ext cx="360039" cy="119168"/>
            <a:chOff x="5292080" y="3452075"/>
            <a:chExt cx="360039" cy="119168"/>
          </a:xfrm>
        </p:grpSpPr>
        <p:sp>
          <p:nvSpPr>
            <p:cNvPr id="401" name="等腰三角形 400"/>
            <p:cNvSpPr/>
            <p:nvPr/>
          </p:nvSpPr>
          <p:spPr bwMode="auto">
            <a:xfrm rot="5400000">
              <a:off x="5525971" y="3445094"/>
              <a:ext cx="119168" cy="133129"/>
            </a:xfrm>
            <a:prstGeom prst="triangl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pitchFamily="2" charset="-122"/>
                <a:cs typeface="+mn-cs"/>
              </a:endParaRPr>
            </a:p>
          </p:txBody>
        </p:sp>
        <p:cxnSp>
          <p:nvCxnSpPr>
            <p:cNvPr id="402" name="直接连接符 401"/>
            <p:cNvCxnSpPr/>
            <p:nvPr/>
          </p:nvCxnSpPr>
          <p:spPr bwMode="auto">
            <a:xfrm rot="5400000">
              <a:off x="5405536" y="3405478"/>
              <a:ext cx="0" cy="226911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403" name="文本框 402"/>
          <p:cNvSpPr txBox="1"/>
          <p:nvPr/>
        </p:nvSpPr>
        <p:spPr>
          <a:xfrm>
            <a:off x="1294916" y="6110110"/>
            <a:ext cx="6950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MIO.EN</a:t>
            </a: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404" name="组合 403"/>
          <p:cNvGrpSpPr/>
          <p:nvPr/>
        </p:nvGrpSpPr>
        <p:grpSpPr>
          <a:xfrm>
            <a:off x="2426458" y="5380465"/>
            <a:ext cx="360039" cy="119168"/>
            <a:chOff x="5292080" y="3452075"/>
            <a:chExt cx="360039" cy="119168"/>
          </a:xfrm>
        </p:grpSpPr>
        <p:sp>
          <p:nvSpPr>
            <p:cNvPr id="405" name="等腰三角形 404"/>
            <p:cNvSpPr/>
            <p:nvPr/>
          </p:nvSpPr>
          <p:spPr bwMode="auto">
            <a:xfrm rot="5400000">
              <a:off x="5525971" y="3445094"/>
              <a:ext cx="119168" cy="133129"/>
            </a:xfrm>
            <a:prstGeom prst="triangl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pitchFamily="2" charset="-122"/>
                <a:cs typeface="+mn-cs"/>
              </a:endParaRPr>
            </a:p>
          </p:txBody>
        </p:sp>
        <p:cxnSp>
          <p:nvCxnSpPr>
            <p:cNvPr id="406" name="直接连接符 405"/>
            <p:cNvCxnSpPr/>
            <p:nvPr/>
          </p:nvCxnSpPr>
          <p:spPr bwMode="auto">
            <a:xfrm rot="5400000">
              <a:off x="5405536" y="3405478"/>
              <a:ext cx="0" cy="226911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407" name="文本框 406"/>
          <p:cNvSpPr txBox="1"/>
          <p:nvPr/>
        </p:nvSpPr>
        <p:spPr>
          <a:xfrm>
            <a:off x="1629907" y="5333967"/>
            <a:ext cx="84264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GateMDR</a:t>
            </a: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412" name="组合 411"/>
          <p:cNvGrpSpPr/>
          <p:nvPr/>
        </p:nvGrpSpPr>
        <p:grpSpPr>
          <a:xfrm>
            <a:off x="2174743" y="1170445"/>
            <a:ext cx="396344" cy="215444"/>
            <a:chOff x="7272000" y="2565484"/>
            <a:chExt cx="396344" cy="215444"/>
          </a:xfrm>
        </p:grpSpPr>
        <p:cxnSp>
          <p:nvCxnSpPr>
            <p:cNvPr id="413" name="直接连接符 412"/>
            <p:cNvCxnSpPr/>
            <p:nvPr/>
          </p:nvCxnSpPr>
          <p:spPr bwMode="auto">
            <a:xfrm flipH="1">
              <a:off x="7272000" y="2626896"/>
              <a:ext cx="144000" cy="10800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414" name="文本框 413"/>
            <p:cNvSpPr txBox="1"/>
            <p:nvPr/>
          </p:nvSpPr>
          <p:spPr>
            <a:xfrm>
              <a:off x="7308344" y="2565484"/>
              <a:ext cx="36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16</a:t>
              </a:r>
              <a:endParaRPr kumimoji="0" lang="zh-CN" altLang="en-US" sz="12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421" name="组合 420"/>
          <p:cNvGrpSpPr/>
          <p:nvPr/>
        </p:nvGrpSpPr>
        <p:grpSpPr>
          <a:xfrm>
            <a:off x="1134212" y="5442899"/>
            <a:ext cx="396344" cy="215444"/>
            <a:chOff x="7272000" y="2565484"/>
            <a:chExt cx="396344" cy="215444"/>
          </a:xfrm>
        </p:grpSpPr>
        <p:cxnSp>
          <p:nvCxnSpPr>
            <p:cNvPr id="422" name="直接连接符 421"/>
            <p:cNvCxnSpPr/>
            <p:nvPr/>
          </p:nvCxnSpPr>
          <p:spPr bwMode="auto">
            <a:xfrm flipH="1">
              <a:off x="7272000" y="2626896"/>
              <a:ext cx="144000" cy="10800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423" name="文本框 422"/>
            <p:cNvSpPr txBox="1"/>
            <p:nvPr/>
          </p:nvSpPr>
          <p:spPr>
            <a:xfrm>
              <a:off x="7308344" y="2565484"/>
              <a:ext cx="36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16</a:t>
              </a:r>
              <a:endParaRPr kumimoji="0" lang="zh-CN" altLang="en-US" sz="12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424" name="组合 423"/>
          <p:cNvGrpSpPr/>
          <p:nvPr/>
        </p:nvGrpSpPr>
        <p:grpSpPr>
          <a:xfrm>
            <a:off x="2978204" y="6542014"/>
            <a:ext cx="360000" cy="221857"/>
            <a:chOff x="5898218" y="3494595"/>
            <a:chExt cx="360000" cy="221857"/>
          </a:xfrm>
        </p:grpSpPr>
        <p:cxnSp>
          <p:nvCxnSpPr>
            <p:cNvPr id="425" name="直接连接符 424"/>
            <p:cNvCxnSpPr/>
            <p:nvPr/>
          </p:nvCxnSpPr>
          <p:spPr bwMode="auto">
            <a:xfrm flipH="1">
              <a:off x="5959620" y="3494595"/>
              <a:ext cx="144000" cy="10800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426" name="文本框 425"/>
            <p:cNvSpPr txBox="1"/>
            <p:nvPr/>
          </p:nvSpPr>
          <p:spPr>
            <a:xfrm>
              <a:off x="5898218" y="3501008"/>
              <a:ext cx="36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16</a:t>
              </a:r>
              <a:endParaRPr kumimoji="0" lang="zh-CN" altLang="en-US" sz="12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5" name="流程图: 手动操作 4"/>
          <p:cNvSpPr/>
          <p:nvPr/>
        </p:nvSpPr>
        <p:spPr bwMode="auto">
          <a:xfrm>
            <a:off x="6994561" y="4289586"/>
            <a:ext cx="1080000" cy="390640"/>
          </a:xfrm>
          <a:prstGeom prst="flowChartManualOperation">
            <a:avLst/>
          </a:prstGeom>
          <a:solidFill>
            <a:srgbClr val="FF000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144000" rIns="91440" bIns="14400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ALU</a:t>
            </a:r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" name="等腰三角形 9"/>
          <p:cNvSpPr/>
          <p:nvPr/>
        </p:nvSpPr>
        <p:spPr bwMode="auto">
          <a:xfrm flipV="1">
            <a:off x="7391088" y="4289586"/>
            <a:ext cx="199657" cy="139368"/>
          </a:xfrm>
          <a:prstGeom prst="triangl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1200" cap="none" spc="0" normalizeH="0" baseline="-2500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086742" y="4280216"/>
            <a:ext cx="102592" cy="18466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A</a:t>
            </a:r>
            <a:endParaRPr kumimoji="0" lang="zh-CN" altLang="en-US" sz="1200" b="1" i="0" u="none" strike="noStrike" kern="1200" cap="none" spc="0" normalizeH="0" baseline="-2500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7819344" y="4289554"/>
            <a:ext cx="102592" cy="18466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B</a:t>
            </a:r>
            <a:endParaRPr kumimoji="0" lang="zh-CN" altLang="en-US" sz="1200" b="1" i="0" u="none" strike="noStrike" kern="1200" cap="none" spc="0" normalizeH="0" baseline="-2500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15" name="直接连接符 14"/>
          <p:cNvCxnSpPr/>
          <p:nvPr/>
        </p:nvCxnSpPr>
        <p:spPr bwMode="auto">
          <a:xfrm>
            <a:off x="7390425" y="4298836"/>
            <a:ext cx="99828" cy="139368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直接连接符 23"/>
          <p:cNvCxnSpPr/>
          <p:nvPr/>
        </p:nvCxnSpPr>
        <p:spPr bwMode="auto">
          <a:xfrm flipH="1">
            <a:off x="7497834" y="4298836"/>
            <a:ext cx="92793" cy="139368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22" name="等腰三角形 221"/>
          <p:cNvSpPr/>
          <p:nvPr/>
        </p:nvSpPr>
        <p:spPr bwMode="auto">
          <a:xfrm rot="5400000">
            <a:off x="6965478" y="4370395"/>
            <a:ext cx="119168" cy="133129"/>
          </a:xfrm>
          <a:prstGeom prst="triangl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-2500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295" name="文本框 294"/>
          <p:cNvSpPr txBox="1"/>
          <p:nvPr/>
        </p:nvSpPr>
        <p:spPr>
          <a:xfrm>
            <a:off x="6420017" y="4250019"/>
            <a:ext cx="5476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ALUK</a:t>
            </a: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376" name="组合 375"/>
          <p:cNvGrpSpPr/>
          <p:nvPr/>
        </p:nvGrpSpPr>
        <p:grpSpPr>
          <a:xfrm>
            <a:off x="6258090" y="4397737"/>
            <a:ext cx="360000" cy="221857"/>
            <a:chOff x="5898218" y="3494595"/>
            <a:chExt cx="360000" cy="221857"/>
          </a:xfrm>
        </p:grpSpPr>
        <p:cxnSp>
          <p:nvCxnSpPr>
            <p:cNvPr id="377" name="直接连接符 376"/>
            <p:cNvCxnSpPr/>
            <p:nvPr/>
          </p:nvCxnSpPr>
          <p:spPr bwMode="auto">
            <a:xfrm flipH="1">
              <a:off x="5959620" y="3494595"/>
              <a:ext cx="144000" cy="10800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378" name="文本框 377"/>
            <p:cNvSpPr txBox="1"/>
            <p:nvPr/>
          </p:nvSpPr>
          <p:spPr>
            <a:xfrm>
              <a:off x="5898218" y="3501008"/>
              <a:ext cx="36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2</a:t>
              </a:r>
              <a:endParaRPr kumimoji="0" lang="zh-CN" altLang="en-US" sz="12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70" name="矩形 69"/>
          <p:cNvSpPr/>
          <p:nvPr/>
        </p:nvSpPr>
        <p:spPr bwMode="auto">
          <a:xfrm>
            <a:off x="4746598" y="3915536"/>
            <a:ext cx="950556" cy="1233418"/>
          </a:xfrm>
          <a:prstGeom prst="rect">
            <a:avLst/>
          </a:prstGeom>
          <a:solidFill>
            <a:srgbClr val="CC00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FINITE STATE MACHINE</a:t>
            </a:r>
            <a:endParaRPr kumimoji="0" lang="zh-CN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111" name="组合 110"/>
          <p:cNvGrpSpPr/>
          <p:nvPr/>
        </p:nvGrpSpPr>
        <p:grpSpPr>
          <a:xfrm>
            <a:off x="3683425" y="4218423"/>
            <a:ext cx="394752" cy="277817"/>
            <a:chOff x="2731971" y="4365104"/>
            <a:chExt cx="327861" cy="216000"/>
          </a:xfrm>
        </p:grpSpPr>
        <p:sp>
          <p:nvSpPr>
            <p:cNvPr id="108" name="矩形 107"/>
            <p:cNvSpPr/>
            <p:nvPr/>
          </p:nvSpPr>
          <p:spPr bwMode="auto">
            <a:xfrm>
              <a:off x="2731971" y="4365104"/>
              <a:ext cx="111837" cy="216000"/>
            </a:xfrm>
            <a:prstGeom prst="rect">
              <a:avLst/>
            </a:prstGeom>
            <a:solidFill>
              <a:srgbClr val="FFC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08000" tIns="7200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宋体" pitchFamily="2" charset="-122"/>
                  <a:cs typeface="+mn-cs"/>
                </a:rPr>
                <a:t>N</a:t>
              </a:r>
              <a:endParaRPr kumimoji="0" lang="zh-CN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pitchFamily="2" charset="-122"/>
                <a:cs typeface="+mn-cs"/>
              </a:endParaRPr>
            </a:p>
          </p:txBody>
        </p:sp>
        <p:sp>
          <p:nvSpPr>
            <p:cNvPr id="109" name="矩形 108"/>
            <p:cNvSpPr/>
            <p:nvPr/>
          </p:nvSpPr>
          <p:spPr bwMode="auto">
            <a:xfrm>
              <a:off x="2839983" y="4365104"/>
              <a:ext cx="111837" cy="216000"/>
            </a:xfrm>
            <a:prstGeom prst="rect">
              <a:avLst/>
            </a:prstGeom>
            <a:solidFill>
              <a:srgbClr val="FFC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08000" tIns="7200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宋体" pitchFamily="2" charset="-122"/>
                  <a:cs typeface="+mn-cs"/>
                </a:rPr>
                <a:t>Z</a:t>
              </a:r>
              <a:endParaRPr kumimoji="0" lang="zh-CN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pitchFamily="2" charset="-122"/>
                <a:cs typeface="+mn-cs"/>
              </a:endParaRPr>
            </a:p>
          </p:txBody>
        </p:sp>
        <p:sp>
          <p:nvSpPr>
            <p:cNvPr id="110" name="矩形 109"/>
            <p:cNvSpPr/>
            <p:nvPr/>
          </p:nvSpPr>
          <p:spPr bwMode="auto">
            <a:xfrm>
              <a:off x="2947995" y="4365104"/>
              <a:ext cx="111837" cy="216000"/>
            </a:xfrm>
            <a:prstGeom prst="rect">
              <a:avLst/>
            </a:prstGeom>
            <a:solidFill>
              <a:srgbClr val="FFC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08000" tIns="7200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宋体" pitchFamily="2" charset="-122"/>
                  <a:cs typeface="+mn-cs"/>
                </a:rPr>
                <a:t>P</a:t>
              </a:r>
              <a:endParaRPr kumimoji="0" lang="zh-CN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pitchFamily="2" charset="-122"/>
                <a:cs typeface="+mn-cs"/>
              </a:endParaRPr>
            </a:p>
          </p:txBody>
        </p:sp>
      </p:grpSp>
      <p:cxnSp>
        <p:nvCxnSpPr>
          <p:cNvPr id="203" name="直接连接符 202"/>
          <p:cNvCxnSpPr/>
          <p:nvPr/>
        </p:nvCxnSpPr>
        <p:spPr bwMode="auto">
          <a:xfrm flipV="1">
            <a:off x="1218173" y="4928288"/>
            <a:ext cx="1726" cy="360000"/>
          </a:xfrm>
          <a:prstGeom prst="line">
            <a:avLst/>
          </a:prstGeom>
          <a:solidFill>
            <a:schemeClr val="accent1"/>
          </a:solidFill>
          <a:ln w="412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6" name="直接连接符 205"/>
          <p:cNvCxnSpPr/>
          <p:nvPr/>
        </p:nvCxnSpPr>
        <p:spPr bwMode="auto">
          <a:xfrm flipV="1">
            <a:off x="3883332" y="4472728"/>
            <a:ext cx="0" cy="244800"/>
          </a:xfrm>
          <a:prstGeom prst="line">
            <a:avLst/>
          </a:prstGeom>
          <a:solidFill>
            <a:schemeClr val="accent1"/>
          </a:solidFill>
          <a:ln w="412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7" name="直接连接符 206"/>
          <p:cNvCxnSpPr/>
          <p:nvPr/>
        </p:nvCxnSpPr>
        <p:spPr bwMode="auto">
          <a:xfrm rot="16200000">
            <a:off x="4408514" y="4021887"/>
            <a:ext cx="1726" cy="662400"/>
          </a:xfrm>
          <a:prstGeom prst="line">
            <a:avLst/>
          </a:prstGeom>
          <a:solidFill>
            <a:schemeClr val="accent1"/>
          </a:solidFill>
          <a:ln w="412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212" name="组合 211"/>
          <p:cNvGrpSpPr/>
          <p:nvPr/>
        </p:nvGrpSpPr>
        <p:grpSpPr>
          <a:xfrm>
            <a:off x="5734361" y="4072576"/>
            <a:ext cx="360039" cy="119168"/>
            <a:chOff x="5292080" y="3452075"/>
            <a:chExt cx="360039" cy="119168"/>
          </a:xfrm>
        </p:grpSpPr>
        <p:sp>
          <p:nvSpPr>
            <p:cNvPr id="213" name="等腰三角形 212"/>
            <p:cNvSpPr/>
            <p:nvPr/>
          </p:nvSpPr>
          <p:spPr bwMode="auto">
            <a:xfrm rot="5400000">
              <a:off x="5525971" y="3445094"/>
              <a:ext cx="119168" cy="133129"/>
            </a:xfrm>
            <a:prstGeom prst="triangl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pitchFamily="2" charset="-122"/>
                <a:cs typeface="+mn-cs"/>
              </a:endParaRPr>
            </a:p>
          </p:txBody>
        </p:sp>
        <p:cxnSp>
          <p:nvCxnSpPr>
            <p:cNvPr id="214" name="直接连接符 213"/>
            <p:cNvCxnSpPr/>
            <p:nvPr/>
          </p:nvCxnSpPr>
          <p:spPr bwMode="auto">
            <a:xfrm rot="5400000">
              <a:off x="5405536" y="3405478"/>
              <a:ext cx="0" cy="226911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218" name="组合 217"/>
          <p:cNvGrpSpPr/>
          <p:nvPr/>
        </p:nvGrpSpPr>
        <p:grpSpPr>
          <a:xfrm>
            <a:off x="5734361" y="4224976"/>
            <a:ext cx="360039" cy="119168"/>
            <a:chOff x="5292080" y="3452075"/>
            <a:chExt cx="360039" cy="119168"/>
          </a:xfrm>
        </p:grpSpPr>
        <p:sp>
          <p:nvSpPr>
            <p:cNvPr id="219" name="等腰三角形 218"/>
            <p:cNvSpPr/>
            <p:nvPr/>
          </p:nvSpPr>
          <p:spPr bwMode="auto">
            <a:xfrm rot="5400000">
              <a:off x="5525971" y="3445094"/>
              <a:ext cx="119168" cy="133129"/>
            </a:xfrm>
            <a:prstGeom prst="triangl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pitchFamily="2" charset="-122"/>
                <a:cs typeface="+mn-cs"/>
              </a:endParaRPr>
            </a:p>
          </p:txBody>
        </p:sp>
        <p:cxnSp>
          <p:nvCxnSpPr>
            <p:cNvPr id="220" name="直接连接符 219"/>
            <p:cNvCxnSpPr/>
            <p:nvPr/>
          </p:nvCxnSpPr>
          <p:spPr bwMode="auto">
            <a:xfrm rot="5400000">
              <a:off x="5405536" y="3405478"/>
              <a:ext cx="0" cy="226911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cxnSp>
        <p:nvCxnSpPr>
          <p:cNvPr id="223" name="直接连接符 222"/>
          <p:cNvCxnSpPr/>
          <p:nvPr/>
        </p:nvCxnSpPr>
        <p:spPr bwMode="auto">
          <a:xfrm rot="5400000">
            <a:off x="6346497" y="3832234"/>
            <a:ext cx="0" cy="122400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224" name="组合 223"/>
          <p:cNvGrpSpPr/>
          <p:nvPr/>
        </p:nvGrpSpPr>
        <p:grpSpPr>
          <a:xfrm>
            <a:off x="5734361" y="4529776"/>
            <a:ext cx="360039" cy="119168"/>
            <a:chOff x="5292080" y="3452075"/>
            <a:chExt cx="360039" cy="119168"/>
          </a:xfrm>
        </p:grpSpPr>
        <p:sp>
          <p:nvSpPr>
            <p:cNvPr id="225" name="等腰三角形 224"/>
            <p:cNvSpPr/>
            <p:nvPr/>
          </p:nvSpPr>
          <p:spPr bwMode="auto">
            <a:xfrm rot="5400000">
              <a:off x="5525971" y="3445094"/>
              <a:ext cx="119168" cy="133129"/>
            </a:xfrm>
            <a:prstGeom prst="triangl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pitchFamily="2" charset="-122"/>
                <a:cs typeface="+mn-cs"/>
              </a:endParaRPr>
            </a:p>
          </p:txBody>
        </p:sp>
        <p:cxnSp>
          <p:nvCxnSpPr>
            <p:cNvPr id="226" name="直接连接符 225"/>
            <p:cNvCxnSpPr/>
            <p:nvPr/>
          </p:nvCxnSpPr>
          <p:spPr bwMode="auto">
            <a:xfrm rot="5400000">
              <a:off x="5405536" y="3405478"/>
              <a:ext cx="0" cy="226911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11" name="组合 10"/>
          <p:cNvGrpSpPr/>
          <p:nvPr/>
        </p:nvGrpSpPr>
        <p:grpSpPr>
          <a:xfrm>
            <a:off x="3358097" y="4004728"/>
            <a:ext cx="1368000" cy="828000"/>
            <a:chOff x="3358097" y="4004728"/>
            <a:chExt cx="1368000" cy="828000"/>
          </a:xfrm>
        </p:grpSpPr>
        <p:cxnSp>
          <p:nvCxnSpPr>
            <p:cNvPr id="263" name="直接连接符 262"/>
            <p:cNvCxnSpPr/>
            <p:nvPr/>
          </p:nvCxnSpPr>
          <p:spPr bwMode="auto">
            <a:xfrm rot="10800000">
              <a:off x="3366482" y="4004728"/>
              <a:ext cx="1726" cy="828000"/>
            </a:xfrm>
            <a:prstGeom prst="line">
              <a:avLst/>
            </a:prstGeom>
            <a:solidFill>
              <a:schemeClr val="accent1"/>
            </a:solidFill>
            <a:ln w="412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4" name="直接连接符 263"/>
            <p:cNvCxnSpPr/>
            <p:nvPr/>
          </p:nvCxnSpPr>
          <p:spPr bwMode="auto">
            <a:xfrm rot="16200000">
              <a:off x="4041234" y="3321927"/>
              <a:ext cx="1726" cy="1368000"/>
            </a:xfrm>
            <a:prstGeom prst="line">
              <a:avLst/>
            </a:prstGeom>
            <a:solidFill>
              <a:schemeClr val="accent1"/>
            </a:solidFill>
            <a:ln w="412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8" name="组合 7"/>
          <p:cNvGrpSpPr/>
          <p:nvPr/>
        </p:nvGrpSpPr>
        <p:grpSpPr>
          <a:xfrm>
            <a:off x="4067944" y="4941168"/>
            <a:ext cx="695029" cy="318229"/>
            <a:chOff x="4067944" y="4941168"/>
            <a:chExt cx="695029" cy="318229"/>
          </a:xfrm>
        </p:grpSpPr>
        <p:grpSp>
          <p:nvGrpSpPr>
            <p:cNvPr id="360" name="组合 359"/>
            <p:cNvGrpSpPr/>
            <p:nvPr/>
          </p:nvGrpSpPr>
          <p:grpSpPr>
            <a:xfrm>
              <a:off x="4349249" y="4941168"/>
              <a:ext cx="360039" cy="119168"/>
              <a:chOff x="5292080" y="3452075"/>
              <a:chExt cx="360039" cy="119168"/>
            </a:xfrm>
          </p:grpSpPr>
          <p:sp>
            <p:nvSpPr>
              <p:cNvPr id="361" name="等腰三角形 360"/>
              <p:cNvSpPr/>
              <p:nvPr/>
            </p:nvSpPr>
            <p:spPr bwMode="auto">
              <a:xfrm rot="5400000">
                <a:off x="5525971" y="3445094"/>
                <a:ext cx="119168" cy="133129"/>
              </a:xfrm>
              <a:prstGeom prst="triangle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-2500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宋体" pitchFamily="2" charset="-122"/>
                  <a:cs typeface="+mn-cs"/>
                </a:endParaRPr>
              </a:p>
            </p:txBody>
          </p:sp>
          <p:cxnSp>
            <p:nvCxnSpPr>
              <p:cNvPr id="362" name="直接连接符 361"/>
              <p:cNvCxnSpPr/>
              <p:nvPr/>
            </p:nvCxnSpPr>
            <p:spPr bwMode="auto">
              <a:xfrm rot="5400000">
                <a:off x="5405536" y="3405478"/>
                <a:ext cx="0" cy="226911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sp>
          <p:nvSpPr>
            <p:cNvPr id="363" name="文本框 362"/>
            <p:cNvSpPr txBox="1"/>
            <p:nvPr/>
          </p:nvSpPr>
          <p:spPr>
            <a:xfrm>
              <a:off x="4067944" y="5013176"/>
              <a:ext cx="69502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RUN</a:t>
              </a:r>
              <a:endPara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66045" y="4705522"/>
            <a:ext cx="794285" cy="246221"/>
            <a:chOff x="66045" y="4705522"/>
            <a:chExt cx="794285" cy="246221"/>
          </a:xfrm>
        </p:grpSpPr>
        <p:grpSp>
          <p:nvGrpSpPr>
            <p:cNvPr id="381" name="组合 380"/>
            <p:cNvGrpSpPr/>
            <p:nvPr/>
          </p:nvGrpSpPr>
          <p:grpSpPr>
            <a:xfrm>
              <a:off x="500291" y="4760252"/>
              <a:ext cx="360039" cy="119168"/>
              <a:chOff x="5292080" y="3452075"/>
              <a:chExt cx="360039" cy="119168"/>
            </a:xfrm>
          </p:grpSpPr>
          <p:sp>
            <p:nvSpPr>
              <p:cNvPr id="382" name="等腰三角形 381"/>
              <p:cNvSpPr/>
              <p:nvPr/>
            </p:nvSpPr>
            <p:spPr bwMode="auto">
              <a:xfrm rot="5400000">
                <a:off x="5525971" y="3445094"/>
                <a:ext cx="119168" cy="133129"/>
              </a:xfrm>
              <a:prstGeom prst="triangle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-2500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宋体" pitchFamily="2" charset="-122"/>
                  <a:cs typeface="+mn-cs"/>
                </a:endParaRPr>
              </a:p>
            </p:txBody>
          </p:sp>
          <p:cxnSp>
            <p:nvCxnSpPr>
              <p:cNvPr id="383" name="直接连接符 382"/>
              <p:cNvCxnSpPr/>
              <p:nvPr/>
            </p:nvCxnSpPr>
            <p:spPr bwMode="auto">
              <a:xfrm rot="5400000">
                <a:off x="5405536" y="3405478"/>
                <a:ext cx="0" cy="226911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sp>
          <p:nvSpPr>
            <p:cNvPr id="384" name="文本框 383"/>
            <p:cNvSpPr txBox="1"/>
            <p:nvPr/>
          </p:nvSpPr>
          <p:spPr>
            <a:xfrm>
              <a:off x="66045" y="4705522"/>
              <a:ext cx="52046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LD.IR</a:t>
              </a:r>
              <a:endPara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</p:grpSp>
      <p:cxnSp>
        <p:nvCxnSpPr>
          <p:cNvPr id="262" name="直接连接符 261"/>
          <p:cNvCxnSpPr/>
          <p:nvPr/>
        </p:nvCxnSpPr>
        <p:spPr bwMode="auto">
          <a:xfrm rot="16200000">
            <a:off x="2464347" y="3913064"/>
            <a:ext cx="1726" cy="1814400"/>
          </a:xfrm>
          <a:prstGeom prst="line">
            <a:avLst/>
          </a:prstGeom>
          <a:solidFill>
            <a:schemeClr val="accent1"/>
          </a:solidFill>
          <a:ln w="412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7" name="矩形 106"/>
          <p:cNvSpPr/>
          <p:nvPr/>
        </p:nvSpPr>
        <p:spPr bwMode="auto">
          <a:xfrm>
            <a:off x="880175" y="4712264"/>
            <a:ext cx="677722" cy="216000"/>
          </a:xfrm>
          <a:prstGeom prst="rect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08000" tIns="7200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panose="02010600030101010101" pitchFamily="2" charset="-122"/>
                <a:cs typeface="+mn-cs"/>
              </a:rPr>
              <a:t>IR</a:t>
            </a:r>
            <a:endParaRPr kumimoji="0" lang="zh-CN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矩形 3"/>
          <p:cNvSpPr/>
          <p:nvPr/>
        </p:nvSpPr>
        <p:spPr bwMode="auto">
          <a:xfrm>
            <a:off x="7059361" y="1543912"/>
            <a:ext cx="950400" cy="1209906"/>
          </a:xfrm>
          <a:prstGeom prst="rect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-2500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cxnSp>
        <p:nvCxnSpPr>
          <p:cNvPr id="40" name="直接连接符 39"/>
          <p:cNvCxnSpPr/>
          <p:nvPr/>
        </p:nvCxnSpPr>
        <p:spPr bwMode="auto">
          <a:xfrm>
            <a:off x="7866941" y="2768136"/>
            <a:ext cx="1" cy="792000"/>
          </a:xfrm>
          <a:prstGeom prst="line">
            <a:avLst/>
          </a:prstGeom>
          <a:solidFill>
            <a:schemeClr val="accent1"/>
          </a:solidFill>
          <a:ln w="412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0" name="直接连接符 59"/>
          <p:cNvCxnSpPr/>
          <p:nvPr/>
        </p:nvCxnSpPr>
        <p:spPr bwMode="auto">
          <a:xfrm flipH="1">
            <a:off x="7530770" y="1111864"/>
            <a:ext cx="7582" cy="468000"/>
          </a:xfrm>
          <a:prstGeom prst="line">
            <a:avLst/>
          </a:prstGeom>
          <a:solidFill>
            <a:schemeClr val="accent1"/>
          </a:solidFill>
          <a:ln w="412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61" name="组合 160"/>
          <p:cNvGrpSpPr/>
          <p:nvPr/>
        </p:nvGrpSpPr>
        <p:grpSpPr>
          <a:xfrm>
            <a:off x="7786289" y="3056080"/>
            <a:ext cx="396344" cy="215444"/>
            <a:chOff x="7272000" y="2565484"/>
            <a:chExt cx="396344" cy="215444"/>
          </a:xfrm>
        </p:grpSpPr>
        <p:cxnSp>
          <p:nvCxnSpPr>
            <p:cNvPr id="114" name="直接连接符 113"/>
            <p:cNvCxnSpPr/>
            <p:nvPr/>
          </p:nvCxnSpPr>
          <p:spPr bwMode="auto">
            <a:xfrm flipH="1">
              <a:off x="7272000" y="2626896"/>
              <a:ext cx="144000" cy="10800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15" name="文本框 114"/>
            <p:cNvSpPr txBox="1"/>
            <p:nvPr/>
          </p:nvSpPr>
          <p:spPr>
            <a:xfrm>
              <a:off x="7308344" y="2565484"/>
              <a:ext cx="36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16</a:t>
              </a:r>
              <a:endParaRPr kumimoji="0" lang="zh-CN" altLang="en-US" sz="12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229" name="组合 228"/>
          <p:cNvGrpSpPr/>
          <p:nvPr/>
        </p:nvGrpSpPr>
        <p:grpSpPr>
          <a:xfrm>
            <a:off x="6703212" y="2153305"/>
            <a:ext cx="360039" cy="119168"/>
            <a:chOff x="5292080" y="3452075"/>
            <a:chExt cx="360039" cy="119168"/>
          </a:xfrm>
        </p:grpSpPr>
        <p:sp>
          <p:nvSpPr>
            <p:cNvPr id="230" name="等腰三角形 229"/>
            <p:cNvSpPr/>
            <p:nvPr/>
          </p:nvSpPr>
          <p:spPr bwMode="auto">
            <a:xfrm rot="5400000">
              <a:off x="5525971" y="3445094"/>
              <a:ext cx="119168" cy="133129"/>
            </a:xfrm>
            <a:prstGeom prst="triangl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pitchFamily="2" charset="-122"/>
                <a:cs typeface="+mn-cs"/>
              </a:endParaRPr>
            </a:p>
          </p:txBody>
        </p:sp>
        <p:cxnSp>
          <p:nvCxnSpPr>
            <p:cNvPr id="231" name="直接连接符 230"/>
            <p:cNvCxnSpPr/>
            <p:nvPr/>
          </p:nvCxnSpPr>
          <p:spPr bwMode="auto">
            <a:xfrm rot="5400000">
              <a:off x="5405536" y="3405478"/>
              <a:ext cx="0" cy="226911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232" name="组合 231"/>
          <p:cNvGrpSpPr/>
          <p:nvPr/>
        </p:nvGrpSpPr>
        <p:grpSpPr>
          <a:xfrm>
            <a:off x="6703212" y="1615920"/>
            <a:ext cx="360039" cy="119168"/>
            <a:chOff x="5292080" y="3452075"/>
            <a:chExt cx="360039" cy="119168"/>
          </a:xfrm>
        </p:grpSpPr>
        <p:sp>
          <p:nvSpPr>
            <p:cNvPr id="233" name="等腰三角形 232"/>
            <p:cNvSpPr/>
            <p:nvPr/>
          </p:nvSpPr>
          <p:spPr bwMode="auto">
            <a:xfrm rot="5400000">
              <a:off x="5525971" y="3445094"/>
              <a:ext cx="119168" cy="133129"/>
            </a:xfrm>
            <a:prstGeom prst="triangl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pitchFamily="2" charset="-122"/>
                <a:cs typeface="+mn-cs"/>
              </a:endParaRPr>
            </a:p>
          </p:txBody>
        </p:sp>
        <p:cxnSp>
          <p:nvCxnSpPr>
            <p:cNvPr id="234" name="直接连接符 233"/>
            <p:cNvCxnSpPr/>
            <p:nvPr/>
          </p:nvCxnSpPr>
          <p:spPr bwMode="auto">
            <a:xfrm rot="5400000">
              <a:off x="5405536" y="3405478"/>
              <a:ext cx="0" cy="226911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235" name="组合 234"/>
          <p:cNvGrpSpPr/>
          <p:nvPr/>
        </p:nvGrpSpPr>
        <p:grpSpPr>
          <a:xfrm flipH="1">
            <a:off x="8019245" y="2552024"/>
            <a:ext cx="360039" cy="119168"/>
            <a:chOff x="5292080" y="3452075"/>
            <a:chExt cx="360039" cy="119168"/>
          </a:xfrm>
        </p:grpSpPr>
        <p:sp>
          <p:nvSpPr>
            <p:cNvPr id="236" name="等腰三角形 235"/>
            <p:cNvSpPr/>
            <p:nvPr/>
          </p:nvSpPr>
          <p:spPr bwMode="auto">
            <a:xfrm rot="5400000">
              <a:off x="5525971" y="3445094"/>
              <a:ext cx="119168" cy="133129"/>
            </a:xfrm>
            <a:prstGeom prst="triangl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pitchFamily="2" charset="-122"/>
                <a:cs typeface="+mn-cs"/>
              </a:endParaRPr>
            </a:p>
          </p:txBody>
        </p:sp>
        <p:cxnSp>
          <p:nvCxnSpPr>
            <p:cNvPr id="237" name="直接连接符 236"/>
            <p:cNvCxnSpPr/>
            <p:nvPr/>
          </p:nvCxnSpPr>
          <p:spPr bwMode="auto">
            <a:xfrm rot="5400000">
              <a:off x="5405536" y="3405478"/>
              <a:ext cx="0" cy="226911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291" name="文本框 290"/>
          <p:cNvSpPr txBox="1"/>
          <p:nvPr/>
        </p:nvSpPr>
        <p:spPr>
          <a:xfrm>
            <a:off x="6382433" y="1572499"/>
            <a:ext cx="4412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DR</a:t>
            </a: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92" name="文本框 291"/>
          <p:cNvSpPr txBox="1"/>
          <p:nvPr/>
        </p:nvSpPr>
        <p:spPr>
          <a:xfrm>
            <a:off x="6094401" y="2089779"/>
            <a:ext cx="6950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LD.REG</a:t>
            </a: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96" name="文本框 295"/>
          <p:cNvSpPr txBox="1"/>
          <p:nvPr/>
        </p:nvSpPr>
        <p:spPr>
          <a:xfrm>
            <a:off x="7282873" y="1705103"/>
            <a:ext cx="5804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REG FILE</a:t>
            </a:r>
            <a:endParaRPr kumimoji="0" lang="zh-CN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97" name="文本框 296"/>
          <p:cNvSpPr txBox="1"/>
          <p:nvPr/>
        </p:nvSpPr>
        <p:spPr>
          <a:xfrm>
            <a:off x="7606569" y="2408008"/>
            <a:ext cx="5277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SR1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OUT</a:t>
            </a: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98" name="文本框 297"/>
          <p:cNvSpPr txBox="1"/>
          <p:nvPr/>
        </p:nvSpPr>
        <p:spPr>
          <a:xfrm>
            <a:off x="7078792" y="2408008"/>
            <a:ext cx="5277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SR2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OUT</a:t>
            </a: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349" name="组合 348"/>
          <p:cNvGrpSpPr/>
          <p:nvPr/>
        </p:nvGrpSpPr>
        <p:grpSpPr>
          <a:xfrm>
            <a:off x="8110665" y="2557773"/>
            <a:ext cx="360000" cy="221857"/>
            <a:chOff x="5898218" y="3494595"/>
            <a:chExt cx="360000" cy="221857"/>
          </a:xfrm>
        </p:grpSpPr>
        <p:cxnSp>
          <p:nvCxnSpPr>
            <p:cNvPr id="350" name="直接连接符 349"/>
            <p:cNvCxnSpPr/>
            <p:nvPr/>
          </p:nvCxnSpPr>
          <p:spPr bwMode="auto">
            <a:xfrm flipH="1">
              <a:off x="5959620" y="3494595"/>
              <a:ext cx="144000" cy="10800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351" name="文本框 350"/>
            <p:cNvSpPr txBox="1"/>
            <p:nvPr/>
          </p:nvSpPr>
          <p:spPr>
            <a:xfrm>
              <a:off x="5898218" y="3501008"/>
              <a:ext cx="36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3</a:t>
              </a:r>
              <a:endParaRPr kumimoji="0" lang="zh-CN" altLang="en-US" sz="12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352" name="组合 351"/>
          <p:cNvGrpSpPr/>
          <p:nvPr/>
        </p:nvGrpSpPr>
        <p:grpSpPr>
          <a:xfrm>
            <a:off x="6695955" y="1625004"/>
            <a:ext cx="360000" cy="221857"/>
            <a:chOff x="5898218" y="3494595"/>
            <a:chExt cx="360000" cy="221857"/>
          </a:xfrm>
        </p:grpSpPr>
        <p:cxnSp>
          <p:nvCxnSpPr>
            <p:cNvPr id="353" name="直接连接符 352"/>
            <p:cNvCxnSpPr/>
            <p:nvPr/>
          </p:nvCxnSpPr>
          <p:spPr bwMode="auto">
            <a:xfrm flipH="1">
              <a:off x="5959620" y="3494595"/>
              <a:ext cx="144000" cy="10800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354" name="文本框 353"/>
            <p:cNvSpPr txBox="1"/>
            <p:nvPr/>
          </p:nvSpPr>
          <p:spPr>
            <a:xfrm>
              <a:off x="5898218" y="3501008"/>
              <a:ext cx="36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3</a:t>
              </a:r>
              <a:endParaRPr kumimoji="0" lang="zh-CN" altLang="en-US" sz="12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409" name="组合 408"/>
          <p:cNvGrpSpPr/>
          <p:nvPr/>
        </p:nvGrpSpPr>
        <p:grpSpPr>
          <a:xfrm>
            <a:off x="7462553" y="1111864"/>
            <a:ext cx="396344" cy="215444"/>
            <a:chOff x="7272000" y="2565484"/>
            <a:chExt cx="396344" cy="215444"/>
          </a:xfrm>
        </p:grpSpPr>
        <p:cxnSp>
          <p:nvCxnSpPr>
            <p:cNvPr id="410" name="直接连接符 409"/>
            <p:cNvCxnSpPr/>
            <p:nvPr/>
          </p:nvCxnSpPr>
          <p:spPr bwMode="auto">
            <a:xfrm flipH="1">
              <a:off x="7272000" y="2626896"/>
              <a:ext cx="144000" cy="10800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411" name="文本框 410"/>
            <p:cNvSpPr txBox="1"/>
            <p:nvPr/>
          </p:nvSpPr>
          <p:spPr>
            <a:xfrm>
              <a:off x="7308344" y="2565484"/>
              <a:ext cx="36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16</a:t>
              </a:r>
              <a:endParaRPr kumimoji="0" lang="zh-CN" altLang="en-US" sz="12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</p:grpSp>
      <p:cxnSp>
        <p:nvCxnSpPr>
          <p:cNvPr id="35" name="直接连接符 34"/>
          <p:cNvCxnSpPr/>
          <p:nvPr/>
        </p:nvCxnSpPr>
        <p:spPr bwMode="auto">
          <a:xfrm>
            <a:off x="7866941" y="3613228"/>
            <a:ext cx="1" cy="684000"/>
          </a:xfrm>
          <a:prstGeom prst="line">
            <a:avLst/>
          </a:prstGeom>
          <a:solidFill>
            <a:schemeClr val="accent1"/>
          </a:solidFill>
          <a:ln w="412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4" name="椭圆 123"/>
          <p:cNvSpPr/>
          <p:nvPr/>
        </p:nvSpPr>
        <p:spPr bwMode="auto">
          <a:xfrm>
            <a:off x="7839281" y="3562247"/>
            <a:ext cx="55320" cy="48870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-2500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306" name="文本框 305"/>
          <p:cNvSpPr txBox="1"/>
          <p:nvPr/>
        </p:nvSpPr>
        <p:spPr>
          <a:xfrm>
            <a:off x="7695313" y="4951513"/>
            <a:ext cx="8306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GateALU</a:t>
            </a: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211" name="直接连接符 210"/>
          <p:cNvCxnSpPr/>
          <p:nvPr/>
        </p:nvCxnSpPr>
        <p:spPr bwMode="auto">
          <a:xfrm rot="5400000">
            <a:off x="6526537" y="4277233"/>
            <a:ext cx="0" cy="158400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2" name="矩形 111"/>
          <p:cNvSpPr/>
          <p:nvPr/>
        </p:nvSpPr>
        <p:spPr bwMode="auto">
          <a:xfrm>
            <a:off x="3544471" y="4712288"/>
            <a:ext cx="677722" cy="216000"/>
          </a:xfrm>
          <a:prstGeom prst="rect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08000" tIns="7200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panose="02010600030101010101" pitchFamily="2" charset="-122"/>
                <a:cs typeface="+mn-cs"/>
              </a:rPr>
              <a:t>LOGIC</a:t>
            </a:r>
            <a:endParaRPr kumimoji="0" lang="zh-CN" altLang="en-US" sz="11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205" name="直接连接符 204"/>
          <p:cNvCxnSpPr/>
          <p:nvPr/>
        </p:nvCxnSpPr>
        <p:spPr bwMode="auto">
          <a:xfrm flipV="1">
            <a:off x="3882469" y="4919128"/>
            <a:ext cx="1726" cy="324000"/>
          </a:xfrm>
          <a:prstGeom prst="line">
            <a:avLst/>
          </a:prstGeom>
          <a:solidFill>
            <a:schemeClr val="accent1"/>
          </a:solidFill>
          <a:ln w="412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328" name="组合 327"/>
          <p:cNvGrpSpPr/>
          <p:nvPr/>
        </p:nvGrpSpPr>
        <p:grpSpPr>
          <a:xfrm>
            <a:off x="3813474" y="5000876"/>
            <a:ext cx="396344" cy="215444"/>
            <a:chOff x="7272000" y="2565484"/>
            <a:chExt cx="396344" cy="215444"/>
          </a:xfrm>
        </p:grpSpPr>
        <p:cxnSp>
          <p:nvCxnSpPr>
            <p:cNvPr id="329" name="直接连接符 328"/>
            <p:cNvCxnSpPr/>
            <p:nvPr/>
          </p:nvCxnSpPr>
          <p:spPr bwMode="auto">
            <a:xfrm flipH="1">
              <a:off x="7272000" y="2626896"/>
              <a:ext cx="144000" cy="10800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330" name="文本框 329"/>
            <p:cNvSpPr txBox="1"/>
            <p:nvPr/>
          </p:nvSpPr>
          <p:spPr>
            <a:xfrm>
              <a:off x="7308344" y="2565484"/>
              <a:ext cx="36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16</a:t>
              </a:r>
              <a:endParaRPr kumimoji="0" lang="zh-CN" altLang="en-US" sz="12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3707904" y="3717032"/>
            <a:ext cx="695029" cy="504055"/>
            <a:chOff x="3707904" y="3717032"/>
            <a:chExt cx="695029" cy="504055"/>
          </a:xfrm>
        </p:grpSpPr>
        <p:grpSp>
          <p:nvGrpSpPr>
            <p:cNvPr id="359" name="组合 358"/>
            <p:cNvGrpSpPr/>
            <p:nvPr/>
          </p:nvGrpSpPr>
          <p:grpSpPr>
            <a:xfrm rot="5400000" flipV="1">
              <a:off x="3684324" y="3981484"/>
              <a:ext cx="360039" cy="119168"/>
              <a:chOff x="5292080" y="3452075"/>
              <a:chExt cx="360039" cy="119168"/>
            </a:xfrm>
          </p:grpSpPr>
          <p:sp>
            <p:nvSpPr>
              <p:cNvPr id="368" name="等腰三角形 367"/>
              <p:cNvSpPr/>
              <p:nvPr/>
            </p:nvSpPr>
            <p:spPr bwMode="auto">
              <a:xfrm rot="5400000">
                <a:off x="5525971" y="3445094"/>
                <a:ext cx="119168" cy="133129"/>
              </a:xfrm>
              <a:prstGeom prst="triangle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-2500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宋体" pitchFamily="2" charset="-122"/>
                  <a:cs typeface="+mn-cs"/>
                </a:endParaRPr>
              </a:p>
            </p:txBody>
          </p:sp>
          <p:cxnSp>
            <p:nvCxnSpPr>
              <p:cNvPr id="369" name="直接连接符 368"/>
              <p:cNvCxnSpPr/>
              <p:nvPr/>
            </p:nvCxnSpPr>
            <p:spPr bwMode="auto">
              <a:xfrm rot="5400000">
                <a:off x="5405536" y="3405478"/>
                <a:ext cx="0" cy="226911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sp>
          <p:nvSpPr>
            <p:cNvPr id="370" name="文本框 369"/>
            <p:cNvSpPr txBox="1"/>
            <p:nvPr/>
          </p:nvSpPr>
          <p:spPr>
            <a:xfrm>
              <a:off x="3707904" y="3717032"/>
              <a:ext cx="69502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LD.CC</a:t>
              </a:r>
              <a:endPara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51" name="组合 50"/>
          <p:cNvGrpSpPr/>
          <p:nvPr/>
        </p:nvGrpSpPr>
        <p:grpSpPr>
          <a:xfrm>
            <a:off x="4563756" y="1213012"/>
            <a:ext cx="180969" cy="402036"/>
            <a:chOff x="2185214" y="1412776"/>
            <a:chExt cx="180969" cy="402036"/>
          </a:xfrm>
        </p:grpSpPr>
        <p:sp>
          <p:nvSpPr>
            <p:cNvPr id="52" name="等腰三角形 51"/>
            <p:cNvSpPr/>
            <p:nvPr/>
          </p:nvSpPr>
          <p:spPr bwMode="auto">
            <a:xfrm>
              <a:off x="2185214" y="1412776"/>
              <a:ext cx="180969" cy="148657"/>
            </a:xfrm>
            <a:prstGeom prst="triangl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pitchFamily="2" charset="-122"/>
                <a:cs typeface="+mn-cs"/>
              </a:endParaRPr>
            </a:p>
          </p:txBody>
        </p:sp>
        <p:cxnSp>
          <p:nvCxnSpPr>
            <p:cNvPr id="53" name="直接连接符 52"/>
            <p:cNvCxnSpPr/>
            <p:nvPr/>
          </p:nvCxnSpPr>
          <p:spPr bwMode="auto">
            <a:xfrm>
              <a:off x="2275698" y="1561433"/>
              <a:ext cx="0" cy="253379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04" name="矩形 103"/>
          <p:cNvSpPr/>
          <p:nvPr/>
        </p:nvSpPr>
        <p:spPr bwMode="auto">
          <a:xfrm>
            <a:off x="4294201" y="1543936"/>
            <a:ext cx="677722" cy="216000"/>
          </a:xfrm>
          <a:prstGeom prst="rect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08000" tIns="3600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pitchFamily="2" charset="-122"/>
                <a:cs typeface="+mn-cs"/>
              </a:rPr>
              <a:t>PC</a:t>
            </a:r>
            <a:endParaRPr kumimoji="0" lang="zh-CN" altLang="en-US" sz="1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grpSp>
        <p:nvGrpSpPr>
          <p:cNvPr id="254" name="组合 253"/>
          <p:cNvGrpSpPr/>
          <p:nvPr/>
        </p:nvGrpSpPr>
        <p:grpSpPr>
          <a:xfrm>
            <a:off x="4222194" y="1255880"/>
            <a:ext cx="360039" cy="119168"/>
            <a:chOff x="5292080" y="3452075"/>
            <a:chExt cx="360039" cy="119168"/>
          </a:xfrm>
        </p:grpSpPr>
        <p:sp>
          <p:nvSpPr>
            <p:cNvPr id="255" name="等腰三角形 254"/>
            <p:cNvSpPr/>
            <p:nvPr/>
          </p:nvSpPr>
          <p:spPr bwMode="auto">
            <a:xfrm rot="5400000">
              <a:off x="5525971" y="3445094"/>
              <a:ext cx="119168" cy="133129"/>
            </a:xfrm>
            <a:prstGeom prst="triangl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pitchFamily="2" charset="-122"/>
                <a:cs typeface="+mn-cs"/>
              </a:endParaRPr>
            </a:p>
          </p:txBody>
        </p:sp>
        <p:cxnSp>
          <p:nvCxnSpPr>
            <p:cNvPr id="256" name="直接连接符 255"/>
            <p:cNvCxnSpPr/>
            <p:nvPr/>
          </p:nvCxnSpPr>
          <p:spPr bwMode="auto">
            <a:xfrm rot="5400000">
              <a:off x="5405536" y="3405478"/>
              <a:ext cx="0" cy="226911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cxnSp>
        <p:nvCxnSpPr>
          <p:cNvPr id="355" name="直接连接符 354"/>
          <p:cNvCxnSpPr/>
          <p:nvPr/>
        </p:nvCxnSpPr>
        <p:spPr bwMode="auto">
          <a:xfrm>
            <a:off x="4649268" y="1060966"/>
            <a:ext cx="1726" cy="144000"/>
          </a:xfrm>
          <a:prstGeom prst="line">
            <a:avLst/>
          </a:prstGeom>
          <a:solidFill>
            <a:schemeClr val="accent1"/>
          </a:solidFill>
          <a:ln w="412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5" name="矩形 104"/>
          <p:cNvSpPr/>
          <p:nvPr/>
        </p:nvSpPr>
        <p:spPr bwMode="auto">
          <a:xfrm>
            <a:off x="4514169" y="5684384"/>
            <a:ext cx="676800" cy="216000"/>
          </a:xfrm>
          <a:prstGeom prst="rect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08000" tIns="7200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panose="02010600030101010101" pitchFamily="2" charset="-122"/>
                <a:cs typeface="+mn-cs"/>
              </a:rPr>
              <a:t>MAR</a:t>
            </a:r>
            <a:endParaRPr kumimoji="0" lang="zh-CN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356" name="直接连接符 355"/>
          <p:cNvCxnSpPr/>
          <p:nvPr/>
        </p:nvCxnSpPr>
        <p:spPr bwMode="auto">
          <a:xfrm>
            <a:off x="4836233" y="5360336"/>
            <a:ext cx="0" cy="352800"/>
          </a:xfrm>
          <a:prstGeom prst="line">
            <a:avLst/>
          </a:prstGeom>
          <a:solidFill>
            <a:schemeClr val="accent1"/>
          </a:solidFill>
          <a:ln w="412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371" name="组合 370"/>
          <p:cNvGrpSpPr/>
          <p:nvPr/>
        </p:nvGrpSpPr>
        <p:grpSpPr>
          <a:xfrm flipH="1">
            <a:off x="5230306" y="5732800"/>
            <a:ext cx="360039" cy="119168"/>
            <a:chOff x="5292080" y="3452075"/>
            <a:chExt cx="360039" cy="119168"/>
          </a:xfrm>
        </p:grpSpPr>
        <p:sp>
          <p:nvSpPr>
            <p:cNvPr id="372" name="等腰三角形 371"/>
            <p:cNvSpPr/>
            <p:nvPr/>
          </p:nvSpPr>
          <p:spPr bwMode="auto">
            <a:xfrm rot="5400000">
              <a:off x="5525971" y="3445094"/>
              <a:ext cx="119168" cy="133129"/>
            </a:xfrm>
            <a:prstGeom prst="triangl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pitchFamily="2" charset="-122"/>
                <a:cs typeface="+mn-cs"/>
              </a:endParaRPr>
            </a:p>
          </p:txBody>
        </p:sp>
        <p:cxnSp>
          <p:nvCxnSpPr>
            <p:cNvPr id="373" name="直接连接符 372"/>
            <p:cNvCxnSpPr/>
            <p:nvPr/>
          </p:nvCxnSpPr>
          <p:spPr bwMode="auto">
            <a:xfrm rot="5400000">
              <a:off x="5405536" y="3405478"/>
              <a:ext cx="0" cy="226911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415" name="组合 414"/>
          <p:cNvGrpSpPr/>
          <p:nvPr/>
        </p:nvGrpSpPr>
        <p:grpSpPr>
          <a:xfrm>
            <a:off x="4745207" y="5378888"/>
            <a:ext cx="396344" cy="215444"/>
            <a:chOff x="7272000" y="2565484"/>
            <a:chExt cx="396344" cy="215444"/>
          </a:xfrm>
        </p:grpSpPr>
        <p:cxnSp>
          <p:nvCxnSpPr>
            <p:cNvPr id="416" name="直接连接符 415"/>
            <p:cNvCxnSpPr/>
            <p:nvPr/>
          </p:nvCxnSpPr>
          <p:spPr bwMode="auto">
            <a:xfrm flipH="1">
              <a:off x="7272000" y="2626896"/>
              <a:ext cx="144000" cy="10800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417" name="文本框 416"/>
            <p:cNvSpPr txBox="1"/>
            <p:nvPr/>
          </p:nvSpPr>
          <p:spPr>
            <a:xfrm>
              <a:off x="7308344" y="2565484"/>
              <a:ext cx="36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16</a:t>
              </a:r>
              <a:endParaRPr kumimoji="0" lang="zh-CN" altLang="en-US" sz="12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374" name="文本框 373"/>
          <p:cNvSpPr txBox="1"/>
          <p:nvPr/>
        </p:nvSpPr>
        <p:spPr>
          <a:xfrm>
            <a:off x="5587295" y="5669274"/>
            <a:ext cx="7231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LD.MAR</a:t>
            </a: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79" name="Rectangle 2"/>
          <p:cNvSpPr txBox="1">
            <a:spLocks noChangeArrowheads="1"/>
          </p:cNvSpPr>
          <p:nvPr/>
        </p:nvSpPr>
        <p:spPr bwMode="auto">
          <a:xfrm>
            <a:off x="179388" y="71438"/>
            <a:ext cx="8839200" cy="765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2"/>
                </a:solidFill>
                <a:latin typeface="Arial" charset="0"/>
                <a:ea typeface="黑体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2"/>
                </a:solidFill>
                <a:latin typeface="Arial" charset="0"/>
                <a:ea typeface="黑体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2"/>
                </a:solidFill>
                <a:latin typeface="Arial" charset="0"/>
                <a:ea typeface="黑体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2"/>
                </a:solidFill>
                <a:latin typeface="Arial" charset="0"/>
                <a:ea typeface="黑体" pitchFamily="2" charset="-122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2"/>
                </a:solidFill>
                <a:latin typeface="Arial" charset="0"/>
                <a:ea typeface="黑体" pitchFamily="2" charset="-122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2"/>
                </a:solidFill>
                <a:latin typeface="Arial" charset="0"/>
                <a:ea typeface="黑体" pitchFamily="2" charset="-122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2"/>
                </a:solidFill>
                <a:latin typeface="Arial" charset="0"/>
                <a:ea typeface="黑体" pitchFamily="2" charset="-122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2"/>
                </a:solidFill>
                <a:latin typeface="Arial" charset="0"/>
                <a:ea typeface="黑体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Arial"/>
                <a:ea typeface="黑体"/>
                <a:cs typeface="+mj-cs"/>
              </a:rPr>
              <a:t>LC-3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Arial"/>
                <a:ea typeface="黑体"/>
                <a:cs typeface="+mj-cs"/>
              </a:rPr>
              <a:t> 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Arial"/>
                <a:ea typeface="黑体"/>
                <a:cs typeface="+mj-cs"/>
              </a:rPr>
              <a:t>Data Path</a:t>
            </a:r>
            <a:endParaRPr kumimoji="0" lang="zh-CN" altLang="en-US" sz="2800" b="1" i="0" u="none" strike="noStrike" kern="0" cap="none" spc="0" normalizeH="0" baseline="0" noProof="0" dirty="0">
              <a:ln>
                <a:noFill/>
              </a:ln>
              <a:solidFill>
                <a:srgbClr val="333399"/>
              </a:solidFill>
              <a:effectLst/>
              <a:uLnTx/>
              <a:uFillTx/>
              <a:latin typeface="Arial"/>
              <a:ea typeface="黑体"/>
              <a:cs typeface="+mj-cs"/>
            </a:endParaRPr>
          </a:p>
        </p:txBody>
      </p:sp>
      <p:grpSp>
        <p:nvGrpSpPr>
          <p:cNvPr id="436" name="组合 435"/>
          <p:cNvGrpSpPr/>
          <p:nvPr/>
        </p:nvGrpSpPr>
        <p:grpSpPr>
          <a:xfrm rot="16200000">
            <a:off x="6262811" y="-1998928"/>
            <a:ext cx="569421" cy="4942139"/>
            <a:chOff x="7543800" y="1143000"/>
            <a:chExt cx="813273" cy="5257800"/>
          </a:xfrm>
        </p:grpSpPr>
        <p:sp>
          <p:nvSpPr>
            <p:cNvPr id="437" name="Line 5"/>
            <p:cNvSpPr>
              <a:spLocks noChangeShapeType="1"/>
            </p:cNvSpPr>
            <p:nvPr/>
          </p:nvSpPr>
          <p:spPr bwMode="auto">
            <a:xfrm>
              <a:off x="8077200" y="1905000"/>
              <a:ext cx="0" cy="38100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38" name="Line 6"/>
            <p:cNvSpPr>
              <a:spLocks noChangeShapeType="1"/>
            </p:cNvSpPr>
            <p:nvPr/>
          </p:nvSpPr>
          <p:spPr bwMode="auto">
            <a:xfrm>
              <a:off x="8101013" y="2743200"/>
              <a:ext cx="0" cy="38100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39" name="Line 7"/>
            <p:cNvSpPr>
              <a:spLocks noChangeShapeType="1"/>
            </p:cNvSpPr>
            <p:nvPr/>
          </p:nvSpPr>
          <p:spPr bwMode="auto">
            <a:xfrm>
              <a:off x="8077200" y="3581400"/>
              <a:ext cx="0" cy="38100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40" name="Line 8"/>
            <p:cNvSpPr>
              <a:spLocks noChangeShapeType="1"/>
            </p:cNvSpPr>
            <p:nvPr/>
          </p:nvSpPr>
          <p:spPr bwMode="auto">
            <a:xfrm>
              <a:off x="8056563" y="4419600"/>
              <a:ext cx="0" cy="38100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41" name="Line 9"/>
            <p:cNvSpPr>
              <a:spLocks noChangeShapeType="1"/>
            </p:cNvSpPr>
            <p:nvPr/>
          </p:nvSpPr>
          <p:spPr bwMode="auto">
            <a:xfrm>
              <a:off x="8070850" y="5257800"/>
              <a:ext cx="0" cy="38100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42" name="Text Box 10"/>
            <p:cNvSpPr txBox="1">
              <a:spLocks noChangeArrowheads="1"/>
            </p:cNvSpPr>
            <p:nvPr/>
          </p:nvSpPr>
          <p:spPr bwMode="auto">
            <a:xfrm rot="5400000">
              <a:off x="7897198" y="3137773"/>
              <a:ext cx="480169" cy="43958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accent2"/>
              </a:solidFill>
              <a:miter lim="800000"/>
              <a:headEnd/>
              <a:tailEnd/>
            </a:ln>
            <a:effectLst>
              <a:outerShdw dist="35921" dir="2700000" algn="ctr" rotWithShape="0">
                <a:srgbClr val="336699"/>
              </a:outerShdw>
            </a:effectLst>
          </p:spPr>
          <p:txBody>
            <a:bodyPr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333399"/>
                  </a:solidFill>
                  <a:effectLst/>
                  <a:uLnTx/>
                  <a:uFillTx/>
                  <a:latin typeface="Arial" charset="0"/>
                  <a:ea typeface="黑体"/>
                  <a:cs typeface="+mn-cs"/>
                </a:rPr>
                <a:t>EA</a:t>
              </a:r>
            </a:p>
          </p:txBody>
        </p:sp>
        <p:sp>
          <p:nvSpPr>
            <p:cNvPr id="443" name="Text Box 11"/>
            <p:cNvSpPr txBox="1">
              <a:spLocks noChangeArrowheads="1"/>
            </p:cNvSpPr>
            <p:nvPr/>
          </p:nvSpPr>
          <p:spPr bwMode="auto">
            <a:xfrm rot="5400000">
              <a:off x="7897194" y="3975973"/>
              <a:ext cx="480169" cy="43958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accent2"/>
              </a:solidFill>
              <a:miter lim="800000"/>
              <a:headEnd/>
              <a:tailEnd/>
            </a:ln>
            <a:effectLst>
              <a:outerShdw dist="35921" dir="2700000" algn="ctr" rotWithShape="0">
                <a:srgbClr val="336699"/>
              </a:outerShdw>
            </a:effectLst>
          </p:spPr>
          <p:txBody>
            <a:bodyPr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333399"/>
                  </a:solidFill>
                  <a:effectLst/>
                  <a:uLnTx/>
                  <a:uFillTx/>
                  <a:latin typeface="Arial" charset="0"/>
                  <a:ea typeface="黑体"/>
                  <a:cs typeface="+mn-cs"/>
                </a:rPr>
                <a:t>OP</a:t>
              </a:r>
            </a:p>
          </p:txBody>
        </p:sp>
        <p:sp>
          <p:nvSpPr>
            <p:cNvPr id="444" name="Text Box 12"/>
            <p:cNvSpPr txBox="1">
              <a:spLocks noChangeArrowheads="1"/>
            </p:cNvSpPr>
            <p:nvPr/>
          </p:nvSpPr>
          <p:spPr bwMode="auto">
            <a:xfrm rot="5400000">
              <a:off x="7897194" y="4814173"/>
              <a:ext cx="480169" cy="43958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accent2"/>
              </a:solidFill>
              <a:miter lim="800000"/>
              <a:headEnd/>
              <a:tailEnd/>
            </a:ln>
            <a:effectLst>
              <a:outerShdw dist="35921" dir="2700000" algn="ctr" rotWithShape="0">
                <a:srgbClr val="336699"/>
              </a:outerShdw>
            </a:effectLst>
          </p:spPr>
          <p:txBody>
            <a:bodyPr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333399"/>
                  </a:solidFill>
                  <a:effectLst/>
                  <a:uLnTx/>
                  <a:uFillTx/>
                  <a:latin typeface="Arial" charset="0"/>
                  <a:ea typeface="黑体"/>
                  <a:cs typeface="+mn-cs"/>
                </a:rPr>
                <a:t>EX</a:t>
              </a:r>
            </a:p>
          </p:txBody>
        </p:sp>
        <p:sp>
          <p:nvSpPr>
            <p:cNvPr id="445" name="Line 13"/>
            <p:cNvSpPr>
              <a:spLocks noChangeShapeType="1"/>
            </p:cNvSpPr>
            <p:nvPr/>
          </p:nvSpPr>
          <p:spPr bwMode="auto">
            <a:xfrm>
              <a:off x="8077200" y="6096000"/>
              <a:ext cx="0" cy="30480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46" name="Line 14"/>
            <p:cNvSpPr>
              <a:spLocks noChangeShapeType="1"/>
            </p:cNvSpPr>
            <p:nvPr/>
          </p:nvSpPr>
          <p:spPr bwMode="auto">
            <a:xfrm flipH="1">
              <a:off x="7543800" y="6400800"/>
              <a:ext cx="533400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47" name="Line 15"/>
            <p:cNvSpPr>
              <a:spLocks noChangeShapeType="1"/>
            </p:cNvSpPr>
            <p:nvPr/>
          </p:nvSpPr>
          <p:spPr bwMode="auto">
            <a:xfrm flipV="1">
              <a:off x="7543800" y="1143000"/>
              <a:ext cx="0" cy="525780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48" name="Line 16"/>
            <p:cNvSpPr>
              <a:spLocks noChangeShapeType="1"/>
            </p:cNvSpPr>
            <p:nvPr/>
          </p:nvSpPr>
          <p:spPr bwMode="auto">
            <a:xfrm>
              <a:off x="7543800" y="1143000"/>
              <a:ext cx="533400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49" name="Line 17"/>
            <p:cNvSpPr>
              <a:spLocks noChangeShapeType="1"/>
            </p:cNvSpPr>
            <p:nvPr/>
          </p:nvSpPr>
          <p:spPr bwMode="auto">
            <a:xfrm>
              <a:off x="8077200" y="1143000"/>
              <a:ext cx="0" cy="30480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50" name="Text Box 18"/>
            <p:cNvSpPr txBox="1">
              <a:spLocks noChangeArrowheads="1"/>
            </p:cNvSpPr>
            <p:nvPr/>
          </p:nvSpPr>
          <p:spPr bwMode="auto">
            <a:xfrm rot="5400000">
              <a:off x="7897194" y="5652372"/>
              <a:ext cx="480169" cy="43958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accent2"/>
              </a:solidFill>
              <a:miter lim="800000"/>
              <a:headEnd/>
              <a:tailEnd/>
            </a:ln>
            <a:effectLst>
              <a:outerShdw dist="35921" dir="2700000" algn="ctr" rotWithShape="0">
                <a:srgbClr val="336699"/>
              </a:outerShdw>
            </a:effectLst>
          </p:spPr>
          <p:txBody>
            <a:bodyPr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333399"/>
                  </a:solidFill>
                  <a:effectLst/>
                  <a:uLnTx/>
                  <a:uFillTx/>
                  <a:latin typeface="Arial" charset="0"/>
                  <a:ea typeface="黑体"/>
                  <a:cs typeface="+mn-cs"/>
                </a:rPr>
                <a:t>S</a:t>
              </a:r>
            </a:p>
          </p:txBody>
        </p:sp>
        <p:sp>
          <p:nvSpPr>
            <p:cNvPr id="451" name="Text Box 19"/>
            <p:cNvSpPr txBox="1">
              <a:spLocks noChangeArrowheads="1"/>
            </p:cNvSpPr>
            <p:nvPr/>
          </p:nvSpPr>
          <p:spPr bwMode="auto">
            <a:xfrm rot="5400000">
              <a:off x="7897194" y="1461372"/>
              <a:ext cx="480169" cy="439581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accent2"/>
              </a:solidFill>
              <a:miter lim="800000"/>
              <a:headEnd/>
              <a:tailEnd/>
            </a:ln>
            <a:effectLst>
              <a:outerShdw dist="35921" dir="2700000" algn="ctr" rotWithShape="0">
                <a:srgbClr val="336699"/>
              </a:outerShdw>
            </a:effectLst>
          </p:spPr>
          <p:txBody>
            <a:bodyPr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黑体"/>
                  <a:cs typeface="+mn-cs"/>
                </a:rPr>
                <a:t>F</a:t>
              </a:r>
            </a:p>
          </p:txBody>
        </p:sp>
        <p:sp>
          <p:nvSpPr>
            <p:cNvPr id="452" name="Text Box 4"/>
            <p:cNvSpPr txBox="1">
              <a:spLocks noChangeArrowheads="1"/>
            </p:cNvSpPr>
            <p:nvPr/>
          </p:nvSpPr>
          <p:spPr bwMode="auto">
            <a:xfrm rot="5400000">
              <a:off x="7897194" y="2299573"/>
              <a:ext cx="480169" cy="43958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accent2"/>
              </a:solidFill>
              <a:miter lim="800000"/>
              <a:headEnd/>
              <a:tailEnd/>
            </a:ln>
            <a:effectLst>
              <a:outerShdw dist="35921" dir="2700000" algn="ctr" rotWithShape="0">
                <a:srgbClr val="336699"/>
              </a:outerShdw>
            </a:effectLst>
          </p:spPr>
          <p:txBody>
            <a:bodyPr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333399"/>
                  </a:solidFill>
                  <a:effectLst/>
                  <a:uLnTx/>
                  <a:uFillTx/>
                  <a:latin typeface="Arial" charset="0"/>
                  <a:ea typeface="黑体"/>
                  <a:cs typeface="+mn-cs"/>
                </a:rPr>
                <a:t>D</a:t>
              </a:r>
            </a:p>
          </p:txBody>
        </p:sp>
      </p:grpSp>
      <p:sp>
        <p:nvSpPr>
          <p:cNvPr id="307" name="文本框 306"/>
          <p:cNvSpPr txBox="1"/>
          <p:nvPr/>
        </p:nvSpPr>
        <p:spPr>
          <a:xfrm>
            <a:off x="3569657" y="1209382"/>
            <a:ext cx="6986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GatePC</a:t>
            </a: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" name="矩形 379">
            <a:extLst>
              <a:ext uri="{FF2B5EF4-FFF2-40B4-BE49-F238E27FC236}">
                <a16:creationId xmlns:a16="http://schemas.microsoft.com/office/drawing/2014/main" id="{9292ED2F-8F42-4E6E-BD08-7F45AE5BDCA6}"/>
              </a:ext>
            </a:extLst>
          </p:cNvPr>
          <p:cNvSpPr/>
          <p:nvPr/>
        </p:nvSpPr>
        <p:spPr bwMode="auto">
          <a:xfrm>
            <a:off x="169279" y="952606"/>
            <a:ext cx="8896178" cy="5867721"/>
          </a:xfrm>
          <a:prstGeom prst="rect">
            <a:avLst/>
          </a:prstGeom>
          <a:solidFill>
            <a:schemeClr val="bg1">
              <a:alpha val="90000"/>
            </a:scheme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-2500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cxnSp>
        <p:nvCxnSpPr>
          <p:cNvPr id="389" name="直接连接符 388">
            <a:extLst>
              <a:ext uri="{FF2B5EF4-FFF2-40B4-BE49-F238E27FC236}">
                <a16:creationId xmlns:a16="http://schemas.microsoft.com/office/drawing/2014/main" id="{50A19190-04B7-4AE9-9118-99B1DDE1C79B}"/>
              </a:ext>
            </a:extLst>
          </p:cNvPr>
          <p:cNvCxnSpPr/>
          <p:nvPr/>
        </p:nvCxnSpPr>
        <p:spPr bwMode="auto">
          <a:xfrm>
            <a:off x="622673" y="1039856"/>
            <a:ext cx="8344800" cy="0"/>
          </a:xfrm>
          <a:prstGeom prst="line">
            <a:avLst/>
          </a:prstGeom>
          <a:solidFill>
            <a:schemeClr val="accent1"/>
          </a:solidFill>
          <a:ln w="1270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0" name="直接连接符 389">
            <a:extLst>
              <a:ext uri="{FF2B5EF4-FFF2-40B4-BE49-F238E27FC236}">
                <a16:creationId xmlns:a16="http://schemas.microsoft.com/office/drawing/2014/main" id="{B47E350D-5F20-46A5-8B5C-7215D276FC93}"/>
              </a:ext>
            </a:extLst>
          </p:cNvPr>
          <p:cNvCxnSpPr/>
          <p:nvPr/>
        </p:nvCxnSpPr>
        <p:spPr bwMode="auto">
          <a:xfrm>
            <a:off x="621793" y="5288328"/>
            <a:ext cx="8344800" cy="0"/>
          </a:xfrm>
          <a:prstGeom prst="line">
            <a:avLst/>
          </a:prstGeom>
          <a:solidFill>
            <a:schemeClr val="accent1"/>
          </a:solidFill>
          <a:ln w="1270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1" name="直接连接符 390">
            <a:extLst>
              <a:ext uri="{FF2B5EF4-FFF2-40B4-BE49-F238E27FC236}">
                <a16:creationId xmlns:a16="http://schemas.microsoft.com/office/drawing/2014/main" id="{9AAABD41-47DB-4F29-83C6-A0894FBD4755}"/>
              </a:ext>
            </a:extLst>
          </p:cNvPr>
          <p:cNvCxnSpPr/>
          <p:nvPr/>
        </p:nvCxnSpPr>
        <p:spPr bwMode="auto">
          <a:xfrm>
            <a:off x="8971840" y="980728"/>
            <a:ext cx="2881" cy="4370400"/>
          </a:xfrm>
          <a:prstGeom prst="line">
            <a:avLst/>
          </a:prstGeom>
          <a:solidFill>
            <a:schemeClr val="accent1"/>
          </a:solidFill>
          <a:ln w="1270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397" name="组合 396">
            <a:extLst>
              <a:ext uri="{FF2B5EF4-FFF2-40B4-BE49-F238E27FC236}">
                <a16:creationId xmlns:a16="http://schemas.microsoft.com/office/drawing/2014/main" id="{43317E25-F9A7-4B63-8480-720D32002114}"/>
              </a:ext>
            </a:extLst>
          </p:cNvPr>
          <p:cNvGrpSpPr/>
          <p:nvPr/>
        </p:nvGrpSpPr>
        <p:grpSpPr>
          <a:xfrm>
            <a:off x="130105" y="1097936"/>
            <a:ext cx="5889529" cy="4131264"/>
            <a:chOff x="130105" y="1097936"/>
            <a:chExt cx="5889529" cy="4131264"/>
          </a:xfrm>
        </p:grpSpPr>
        <p:sp>
          <p:nvSpPr>
            <p:cNvPr id="398" name="矩形 397">
              <a:extLst>
                <a:ext uri="{FF2B5EF4-FFF2-40B4-BE49-F238E27FC236}">
                  <a16:creationId xmlns:a16="http://schemas.microsoft.com/office/drawing/2014/main" id="{34B5FF54-6AA7-4492-BA58-6158A2D22A57}"/>
                </a:ext>
              </a:extLst>
            </p:cNvPr>
            <p:cNvSpPr/>
            <p:nvPr/>
          </p:nvSpPr>
          <p:spPr bwMode="auto">
            <a:xfrm>
              <a:off x="130105" y="1097936"/>
              <a:ext cx="5889529" cy="4131264"/>
            </a:xfrm>
            <a:prstGeom prst="rect">
              <a:avLst/>
            </a:prstGeom>
            <a:noFill/>
            <a:ln w="635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pitchFamily="2" charset="-122"/>
                <a:cs typeface="+mn-cs"/>
              </a:endParaRPr>
            </a:p>
          </p:txBody>
        </p:sp>
        <p:sp>
          <p:nvSpPr>
            <p:cNvPr id="399" name="矩形 398">
              <a:extLst>
                <a:ext uri="{FF2B5EF4-FFF2-40B4-BE49-F238E27FC236}">
                  <a16:creationId xmlns:a16="http://schemas.microsoft.com/office/drawing/2014/main" id="{1D345A41-3F9C-4A8F-80BE-3ED5DD0A6E25}"/>
                </a:ext>
              </a:extLst>
            </p:cNvPr>
            <p:cNvSpPr/>
            <p:nvPr/>
          </p:nvSpPr>
          <p:spPr bwMode="auto">
            <a:xfrm>
              <a:off x="1430292" y="2314348"/>
              <a:ext cx="3506015" cy="1205811"/>
            </a:xfrm>
            <a:prstGeom prst="rect">
              <a:avLst/>
            </a:prstGeom>
            <a:solidFill>
              <a:schemeClr val="bg1"/>
            </a:solidFill>
            <a:ln w="381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1524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0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Control Unit</a:t>
              </a:r>
              <a:endPara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408" name="组合 407">
            <a:extLst>
              <a:ext uri="{FF2B5EF4-FFF2-40B4-BE49-F238E27FC236}">
                <a16:creationId xmlns:a16="http://schemas.microsoft.com/office/drawing/2014/main" id="{67074403-8241-43D2-BFA1-05D6D89789E0}"/>
              </a:ext>
            </a:extLst>
          </p:cNvPr>
          <p:cNvGrpSpPr/>
          <p:nvPr/>
        </p:nvGrpSpPr>
        <p:grpSpPr>
          <a:xfrm>
            <a:off x="6094401" y="1111864"/>
            <a:ext cx="2872192" cy="4131264"/>
            <a:chOff x="6094401" y="1111864"/>
            <a:chExt cx="2872192" cy="4131264"/>
          </a:xfrm>
        </p:grpSpPr>
        <p:sp>
          <p:nvSpPr>
            <p:cNvPr id="427" name="矩形 426">
              <a:extLst>
                <a:ext uri="{FF2B5EF4-FFF2-40B4-BE49-F238E27FC236}">
                  <a16:creationId xmlns:a16="http://schemas.microsoft.com/office/drawing/2014/main" id="{762199EB-2910-4181-96DC-886FDD9F7C02}"/>
                </a:ext>
              </a:extLst>
            </p:cNvPr>
            <p:cNvSpPr/>
            <p:nvPr/>
          </p:nvSpPr>
          <p:spPr bwMode="auto">
            <a:xfrm>
              <a:off x="6094401" y="1111864"/>
              <a:ext cx="2872192" cy="4131264"/>
            </a:xfrm>
            <a:prstGeom prst="rect">
              <a:avLst/>
            </a:prstGeom>
            <a:noFill/>
            <a:ln w="63500" cap="flat" cmpd="sng" algn="ctr">
              <a:solidFill>
                <a:srgbClr val="008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pitchFamily="2" charset="-122"/>
                <a:cs typeface="+mn-cs"/>
              </a:endParaRPr>
            </a:p>
          </p:txBody>
        </p:sp>
        <p:sp>
          <p:nvSpPr>
            <p:cNvPr id="428" name="矩形 427">
              <a:extLst>
                <a:ext uri="{FF2B5EF4-FFF2-40B4-BE49-F238E27FC236}">
                  <a16:creationId xmlns:a16="http://schemas.microsoft.com/office/drawing/2014/main" id="{06EFA058-C49E-4E83-825D-37C9B70B95C9}"/>
                </a:ext>
              </a:extLst>
            </p:cNvPr>
            <p:cNvSpPr/>
            <p:nvPr/>
          </p:nvSpPr>
          <p:spPr bwMode="auto">
            <a:xfrm>
              <a:off x="6146232" y="2420306"/>
              <a:ext cx="2736977" cy="1205811"/>
            </a:xfrm>
            <a:prstGeom prst="rect">
              <a:avLst/>
            </a:prstGeom>
            <a:solidFill>
              <a:schemeClr val="bg1"/>
            </a:solidFill>
            <a:ln w="381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1524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600" b="1" i="0" u="none" strike="noStrike" kern="1200" cap="none" spc="0" normalizeH="0" baseline="0" noProof="0" dirty="0">
                  <a:ln>
                    <a:noFill/>
                  </a:ln>
                  <a:solidFill>
                    <a:srgbClr val="008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Processing Unit</a:t>
              </a:r>
              <a:endPara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429" name="组合 428">
            <a:extLst>
              <a:ext uri="{FF2B5EF4-FFF2-40B4-BE49-F238E27FC236}">
                <a16:creationId xmlns:a16="http://schemas.microsoft.com/office/drawing/2014/main" id="{1B60E3BE-3AFE-48C2-8294-06C42CDBAA7C}"/>
              </a:ext>
            </a:extLst>
          </p:cNvPr>
          <p:cNvGrpSpPr/>
          <p:nvPr/>
        </p:nvGrpSpPr>
        <p:grpSpPr>
          <a:xfrm>
            <a:off x="138307" y="5302983"/>
            <a:ext cx="6290524" cy="1497514"/>
            <a:chOff x="138307" y="5302983"/>
            <a:chExt cx="6290524" cy="1497514"/>
          </a:xfrm>
        </p:grpSpPr>
        <p:sp>
          <p:nvSpPr>
            <p:cNvPr id="430" name="矩形 429">
              <a:extLst>
                <a:ext uri="{FF2B5EF4-FFF2-40B4-BE49-F238E27FC236}">
                  <a16:creationId xmlns:a16="http://schemas.microsoft.com/office/drawing/2014/main" id="{625F5381-D90E-462D-8780-2E47210B5BE0}"/>
                </a:ext>
              </a:extLst>
            </p:cNvPr>
            <p:cNvSpPr/>
            <p:nvPr/>
          </p:nvSpPr>
          <p:spPr bwMode="auto">
            <a:xfrm>
              <a:off x="138307" y="5302983"/>
              <a:ext cx="6290524" cy="1497514"/>
            </a:xfrm>
            <a:prstGeom prst="rect">
              <a:avLst/>
            </a:prstGeom>
            <a:noFill/>
            <a:ln w="63500" cap="flat" cmpd="sng" algn="ctr">
              <a:solidFill>
                <a:srgbClr val="003399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pitchFamily="2" charset="-122"/>
                <a:cs typeface="+mn-cs"/>
              </a:endParaRPr>
            </a:p>
          </p:txBody>
        </p:sp>
        <p:sp>
          <p:nvSpPr>
            <p:cNvPr id="431" name="矩形 430">
              <a:extLst>
                <a:ext uri="{FF2B5EF4-FFF2-40B4-BE49-F238E27FC236}">
                  <a16:creationId xmlns:a16="http://schemas.microsoft.com/office/drawing/2014/main" id="{07CA4140-FDA0-4188-8B30-18BA54902C70}"/>
                </a:ext>
              </a:extLst>
            </p:cNvPr>
            <p:cNvSpPr/>
            <p:nvPr/>
          </p:nvSpPr>
          <p:spPr bwMode="auto">
            <a:xfrm>
              <a:off x="1571013" y="5444804"/>
              <a:ext cx="3506015" cy="1205811"/>
            </a:xfrm>
            <a:prstGeom prst="rect">
              <a:avLst/>
            </a:prstGeom>
            <a:solidFill>
              <a:schemeClr val="bg1"/>
            </a:solidFill>
            <a:ln w="381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1524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000" b="1" i="0" u="none" strike="noStrike" kern="1200" cap="none" spc="0" normalizeH="0" baseline="0" noProof="0" dirty="0">
                  <a:ln>
                    <a:noFill/>
                  </a:ln>
                  <a:solidFill>
                    <a:srgbClr val="003399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Memory Unit</a:t>
              </a:r>
              <a:endPara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00339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cxnSp>
        <p:nvCxnSpPr>
          <p:cNvPr id="375" name="直接连接符 374">
            <a:extLst>
              <a:ext uri="{FF2B5EF4-FFF2-40B4-BE49-F238E27FC236}">
                <a16:creationId xmlns:a16="http://schemas.microsoft.com/office/drawing/2014/main" id="{692F6748-0887-4F01-8AD2-CBDD21FE96EF}"/>
              </a:ext>
            </a:extLst>
          </p:cNvPr>
          <p:cNvCxnSpPr/>
          <p:nvPr/>
        </p:nvCxnSpPr>
        <p:spPr bwMode="auto">
          <a:xfrm>
            <a:off x="8110625" y="5360336"/>
            <a:ext cx="0" cy="540000"/>
          </a:xfrm>
          <a:prstGeom prst="line">
            <a:avLst/>
          </a:prstGeom>
          <a:solidFill>
            <a:schemeClr val="accent1"/>
          </a:solidFill>
          <a:ln w="412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2" name="直接连接符 431">
            <a:extLst>
              <a:ext uri="{FF2B5EF4-FFF2-40B4-BE49-F238E27FC236}">
                <a16:creationId xmlns:a16="http://schemas.microsoft.com/office/drawing/2014/main" id="{6D6B8E70-2128-47E6-B52A-EEAFEBB7DB26}"/>
              </a:ext>
            </a:extLst>
          </p:cNvPr>
          <p:cNvCxnSpPr/>
          <p:nvPr/>
        </p:nvCxnSpPr>
        <p:spPr bwMode="auto">
          <a:xfrm>
            <a:off x="7030505" y="5324336"/>
            <a:ext cx="0" cy="576000"/>
          </a:xfrm>
          <a:prstGeom prst="line">
            <a:avLst/>
          </a:prstGeom>
          <a:solidFill>
            <a:schemeClr val="accent1"/>
          </a:solidFill>
          <a:ln w="41275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33" name="矩形 432">
            <a:extLst>
              <a:ext uri="{FF2B5EF4-FFF2-40B4-BE49-F238E27FC236}">
                <a16:creationId xmlns:a16="http://schemas.microsoft.com/office/drawing/2014/main" id="{D933681F-56C3-4D9A-82B8-77FD70B0317D}"/>
              </a:ext>
            </a:extLst>
          </p:cNvPr>
          <p:cNvSpPr/>
          <p:nvPr/>
        </p:nvSpPr>
        <p:spPr bwMode="auto">
          <a:xfrm>
            <a:off x="6512153" y="5900336"/>
            <a:ext cx="950400" cy="576064"/>
          </a:xfrm>
          <a:prstGeom prst="rect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INPUT</a:t>
            </a:r>
            <a:endParaRPr kumimoji="0" lang="zh-CN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34" name="灯片编号占位符 2">
            <a:extLst>
              <a:ext uri="{FF2B5EF4-FFF2-40B4-BE49-F238E27FC236}">
                <a16:creationId xmlns:a16="http://schemas.microsoft.com/office/drawing/2014/main" id="{80934CFE-4D36-4383-A172-4F22AEA6D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322257" y="6537325"/>
            <a:ext cx="2743200" cy="244475"/>
          </a:xfrm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DE9E528-1FB2-4ADD-81AD-0CADE8E681E0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35" name="矩形 434">
            <a:extLst>
              <a:ext uri="{FF2B5EF4-FFF2-40B4-BE49-F238E27FC236}">
                <a16:creationId xmlns:a16="http://schemas.microsoft.com/office/drawing/2014/main" id="{A124AC31-3554-4EAF-8CA4-63F44B05D5B6}"/>
              </a:ext>
            </a:extLst>
          </p:cNvPr>
          <p:cNvSpPr/>
          <p:nvPr/>
        </p:nvSpPr>
        <p:spPr bwMode="auto">
          <a:xfrm>
            <a:off x="7632180" y="5900336"/>
            <a:ext cx="950400" cy="576064"/>
          </a:xfrm>
          <a:prstGeom prst="rect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OUTPUT</a:t>
            </a:r>
            <a:endParaRPr kumimoji="0" lang="zh-CN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73555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3" grpId="0" animBg="1"/>
      <p:bldP spid="43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日期占位符 1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l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Font typeface="Gungsuh" pitchFamily="18" charset="-127"/>
              <a:buChar char="-"/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A812506-1D51-42AA-85E3-E1D7A0AB5756}" type="datetime1">
              <a:rPr kumimoji="0" lang="zh-CN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2021/10/20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6627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l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Font typeface="Gungsuh" pitchFamily="18" charset="-127"/>
              <a:buChar char="-"/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854015A-2787-4620-ABCD-B3B8420780E5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6628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Memory</a:t>
            </a:r>
          </a:p>
        </p:txBody>
      </p:sp>
      <p:sp>
        <p:nvSpPr>
          <p:cNvPr id="26629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marL="0" indent="0">
              <a:buFont typeface="Wingdings" panose="05000000000000000000" pitchFamily="2" charset="2"/>
              <a:buNone/>
            </a:pPr>
            <a:r>
              <a:rPr lang="en-US" altLang="zh-CN" i="1">
                <a:ea typeface="宋体" panose="02010600030101010101" pitchFamily="2" charset="-122"/>
              </a:rPr>
              <a:t>k</a:t>
            </a:r>
            <a:r>
              <a:rPr lang="en-US" altLang="zh-CN">
                <a:ea typeface="宋体" panose="02010600030101010101" pitchFamily="2" charset="-122"/>
              </a:rPr>
              <a:t> x </a:t>
            </a:r>
            <a:r>
              <a:rPr lang="en-US" altLang="zh-CN" i="1">
                <a:ea typeface="宋体" panose="02010600030101010101" pitchFamily="2" charset="-122"/>
              </a:rPr>
              <a:t>m</a:t>
            </a:r>
            <a:r>
              <a:rPr lang="en-US" altLang="zh-CN">
                <a:ea typeface="宋体" panose="02010600030101010101" pitchFamily="2" charset="-122"/>
              </a:rPr>
              <a:t> array of stored bits (</a:t>
            </a:r>
            <a:r>
              <a:rPr lang="en-US" altLang="zh-CN" i="1">
                <a:ea typeface="宋体" panose="02010600030101010101" pitchFamily="2" charset="-122"/>
              </a:rPr>
              <a:t>k</a:t>
            </a:r>
            <a:r>
              <a:rPr lang="en-US" altLang="zh-CN">
                <a:ea typeface="宋体" panose="02010600030101010101" pitchFamily="2" charset="-122"/>
              </a:rPr>
              <a:t> is usually 2</a:t>
            </a:r>
            <a:r>
              <a:rPr lang="en-US" altLang="zh-CN" i="1" baseline="30000">
                <a:ea typeface="宋体" panose="02010600030101010101" pitchFamily="2" charset="-122"/>
              </a:rPr>
              <a:t>n</a:t>
            </a:r>
            <a:r>
              <a:rPr lang="en-US" altLang="zh-CN">
                <a:ea typeface="宋体" panose="02010600030101010101" pitchFamily="2" charset="-122"/>
              </a:rPr>
              <a:t>)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zh-CN">
                <a:ea typeface="宋体" panose="02010600030101010101" pitchFamily="2" charset="-122"/>
              </a:rPr>
              <a:t>Address</a:t>
            </a:r>
          </a:p>
          <a:p>
            <a:pPr marL="576263" lvl="1" indent="-234950"/>
            <a:r>
              <a:rPr lang="en-US" altLang="zh-CN"/>
              <a:t>unique (</a:t>
            </a:r>
            <a:r>
              <a:rPr lang="en-US" altLang="zh-CN" i="1"/>
              <a:t>n</a:t>
            </a:r>
            <a:r>
              <a:rPr lang="en-US" altLang="zh-CN"/>
              <a:t>-bit) identifier of location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zh-CN">
                <a:ea typeface="宋体" panose="02010600030101010101" pitchFamily="2" charset="-122"/>
              </a:rPr>
              <a:t>Contents</a:t>
            </a:r>
          </a:p>
          <a:p>
            <a:pPr marL="576263" lvl="1" indent="-234950"/>
            <a:r>
              <a:rPr lang="en-US" altLang="zh-CN" i="1"/>
              <a:t>m</a:t>
            </a:r>
            <a:r>
              <a:rPr lang="en-US" altLang="zh-CN"/>
              <a:t>-bit value stored in location</a:t>
            </a:r>
          </a:p>
          <a:p>
            <a:pPr marL="0" indent="0">
              <a:buFont typeface="Wingdings" panose="05000000000000000000" pitchFamily="2" charset="2"/>
              <a:buNone/>
            </a:pPr>
            <a:endParaRPr lang="en-US" altLang="zh-CN">
              <a:ea typeface="宋体" panose="02010600030101010101" pitchFamily="2" charset="-122"/>
            </a:endParaRP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zh-CN">
                <a:ea typeface="宋体" panose="02010600030101010101" pitchFamily="2" charset="-122"/>
              </a:rPr>
              <a:t>Basic Operations: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zh-CN" b="0">
                <a:ea typeface="宋体" panose="02010600030101010101" pitchFamily="2" charset="-122"/>
              </a:rPr>
              <a:t>LOAD</a:t>
            </a:r>
          </a:p>
          <a:p>
            <a:pPr marL="576263" lvl="1" indent="-234950"/>
            <a:r>
              <a:rPr lang="en-US" altLang="zh-CN"/>
              <a:t>read a value from a memory location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zh-CN" b="0">
                <a:ea typeface="宋体" panose="02010600030101010101" pitchFamily="2" charset="-122"/>
              </a:rPr>
              <a:t>STORE</a:t>
            </a:r>
          </a:p>
          <a:p>
            <a:pPr marL="576263" lvl="1" indent="-234950"/>
            <a:r>
              <a:rPr lang="en-US" altLang="zh-CN"/>
              <a:t>write a value to a memory location</a:t>
            </a:r>
          </a:p>
        </p:txBody>
      </p:sp>
      <p:grpSp>
        <p:nvGrpSpPr>
          <p:cNvPr id="26630" name="Group 4"/>
          <p:cNvGrpSpPr>
            <a:grpSpLocks/>
          </p:cNvGrpSpPr>
          <p:nvPr/>
        </p:nvGrpSpPr>
        <p:grpSpPr bwMode="auto">
          <a:xfrm>
            <a:off x="6858000" y="2057400"/>
            <a:ext cx="1828800" cy="2743200"/>
            <a:chOff x="3552" y="1488"/>
            <a:chExt cx="1152" cy="1728"/>
          </a:xfrm>
        </p:grpSpPr>
        <p:sp>
          <p:nvSpPr>
            <p:cNvPr id="26634" name="Rectangle 5"/>
            <p:cNvSpPr>
              <a:spLocks noChangeArrowheads="1"/>
            </p:cNvSpPr>
            <p:nvPr/>
          </p:nvSpPr>
          <p:spPr bwMode="auto">
            <a:xfrm>
              <a:off x="3552" y="1488"/>
              <a:ext cx="1152" cy="1728"/>
            </a:xfrm>
            <a:prstGeom prst="rect">
              <a:avLst/>
            </a:prstGeom>
            <a:noFill/>
            <a:ln w="28575">
              <a:solidFill>
                <a:srgbClr val="CE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l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Font typeface="Gungsuh" pitchFamily="18" charset="-127"/>
                <a:buChar char="-"/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•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6635" name="Line 6"/>
            <p:cNvSpPr>
              <a:spLocks noChangeShapeType="1"/>
            </p:cNvSpPr>
            <p:nvPr/>
          </p:nvSpPr>
          <p:spPr bwMode="auto">
            <a:xfrm>
              <a:off x="3552" y="1632"/>
              <a:ext cx="1152" cy="0"/>
            </a:xfrm>
            <a:prstGeom prst="line">
              <a:avLst/>
            </a:prstGeom>
            <a:noFill/>
            <a:ln w="28575">
              <a:solidFill>
                <a:srgbClr val="CE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6636" name="Line 7"/>
            <p:cNvSpPr>
              <a:spLocks noChangeShapeType="1"/>
            </p:cNvSpPr>
            <p:nvPr/>
          </p:nvSpPr>
          <p:spPr bwMode="auto">
            <a:xfrm>
              <a:off x="3552" y="1776"/>
              <a:ext cx="1152" cy="0"/>
            </a:xfrm>
            <a:prstGeom prst="line">
              <a:avLst/>
            </a:prstGeom>
            <a:noFill/>
            <a:ln w="28575">
              <a:solidFill>
                <a:srgbClr val="CE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6637" name="Line 8"/>
            <p:cNvSpPr>
              <a:spLocks noChangeShapeType="1"/>
            </p:cNvSpPr>
            <p:nvPr/>
          </p:nvSpPr>
          <p:spPr bwMode="auto">
            <a:xfrm>
              <a:off x="3552" y="1920"/>
              <a:ext cx="1152" cy="0"/>
            </a:xfrm>
            <a:prstGeom prst="line">
              <a:avLst/>
            </a:prstGeom>
            <a:noFill/>
            <a:ln w="28575">
              <a:solidFill>
                <a:srgbClr val="CE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6638" name="Line 9"/>
            <p:cNvSpPr>
              <a:spLocks noChangeShapeType="1"/>
            </p:cNvSpPr>
            <p:nvPr/>
          </p:nvSpPr>
          <p:spPr bwMode="auto">
            <a:xfrm>
              <a:off x="3552" y="2064"/>
              <a:ext cx="1152" cy="0"/>
            </a:xfrm>
            <a:prstGeom prst="line">
              <a:avLst/>
            </a:prstGeom>
            <a:noFill/>
            <a:ln w="28575">
              <a:solidFill>
                <a:srgbClr val="CE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6639" name="Line 10"/>
            <p:cNvSpPr>
              <a:spLocks noChangeShapeType="1"/>
            </p:cNvSpPr>
            <p:nvPr/>
          </p:nvSpPr>
          <p:spPr bwMode="auto">
            <a:xfrm>
              <a:off x="3552" y="2208"/>
              <a:ext cx="1152" cy="0"/>
            </a:xfrm>
            <a:prstGeom prst="line">
              <a:avLst/>
            </a:prstGeom>
            <a:noFill/>
            <a:ln w="28575">
              <a:solidFill>
                <a:srgbClr val="CE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6640" name="Line 11"/>
            <p:cNvSpPr>
              <a:spLocks noChangeShapeType="1"/>
            </p:cNvSpPr>
            <p:nvPr/>
          </p:nvSpPr>
          <p:spPr bwMode="auto">
            <a:xfrm>
              <a:off x="3552" y="2352"/>
              <a:ext cx="1152" cy="0"/>
            </a:xfrm>
            <a:prstGeom prst="line">
              <a:avLst/>
            </a:prstGeom>
            <a:noFill/>
            <a:ln w="28575">
              <a:solidFill>
                <a:srgbClr val="CE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6641" name="Line 12"/>
            <p:cNvSpPr>
              <a:spLocks noChangeShapeType="1"/>
            </p:cNvSpPr>
            <p:nvPr/>
          </p:nvSpPr>
          <p:spPr bwMode="auto">
            <a:xfrm>
              <a:off x="3552" y="2496"/>
              <a:ext cx="1152" cy="0"/>
            </a:xfrm>
            <a:prstGeom prst="line">
              <a:avLst/>
            </a:prstGeom>
            <a:noFill/>
            <a:ln w="28575">
              <a:solidFill>
                <a:srgbClr val="CE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6642" name="Line 13"/>
            <p:cNvSpPr>
              <a:spLocks noChangeShapeType="1"/>
            </p:cNvSpPr>
            <p:nvPr/>
          </p:nvSpPr>
          <p:spPr bwMode="auto">
            <a:xfrm>
              <a:off x="3552" y="2784"/>
              <a:ext cx="1152" cy="0"/>
            </a:xfrm>
            <a:prstGeom prst="line">
              <a:avLst/>
            </a:prstGeom>
            <a:noFill/>
            <a:ln w="28575">
              <a:solidFill>
                <a:srgbClr val="CE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6643" name="Line 14"/>
            <p:cNvSpPr>
              <a:spLocks noChangeShapeType="1"/>
            </p:cNvSpPr>
            <p:nvPr/>
          </p:nvSpPr>
          <p:spPr bwMode="auto">
            <a:xfrm>
              <a:off x="3552" y="2928"/>
              <a:ext cx="1152" cy="0"/>
            </a:xfrm>
            <a:prstGeom prst="line">
              <a:avLst/>
            </a:prstGeom>
            <a:noFill/>
            <a:ln w="28575">
              <a:solidFill>
                <a:srgbClr val="CE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6644" name="Line 15"/>
            <p:cNvSpPr>
              <a:spLocks noChangeShapeType="1"/>
            </p:cNvSpPr>
            <p:nvPr/>
          </p:nvSpPr>
          <p:spPr bwMode="auto">
            <a:xfrm>
              <a:off x="3552" y="3072"/>
              <a:ext cx="1152" cy="0"/>
            </a:xfrm>
            <a:prstGeom prst="line">
              <a:avLst/>
            </a:prstGeom>
            <a:noFill/>
            <a:ln w="28575">
              <a:solidFill>
                <a:srgbClr val="CE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6645" name="Text Box 16"/>
            <p:cNvSpPr txBox="1">
              <a:spLocks noChangeArrowheads="1"/>
            </p:cNvSpPr>
            <p:nvPr/>
          </p:nvSpPr>
          <p:spPr bwMode="auto">
            <a:xfrm>
              <a:off x="4032" y="2496"/>
              <a:ext cx="212" cy="3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l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Font typeface="Gungsuh" pitchFamily="18" charset="-127"/>
                <a:buChar char="-"/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•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1200" cap="none" spc="0" normalizeH="0" baseline="0" noProof="0">
                  <a:ln>
                    <a:noFill/>
                  </a:ln>
                  <a:solidFill>
                    <a:srgbClr val="CE0000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宋体" panose="02010600030101010101" pitchFamily="2" charset="-122"/>
                  <a:cs typeface="+mn-cs"/>
                </a:rPr>
                <a:t>•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1200" cap="none" spc="0" normalizeH="0" baseline="0" noProof="0">
                  <a:ln>
                    <a:noFill/>
                  </a:ln>
                  <a:solidFill>
                    <a:srgbClr val="CE0000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宋体" panose="02010600030101010101" pitchFamily="2" charset="-122"/>
                  <a:cs typeface="+mn-cs"/>
                </a:rPr>
                <a:t>•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1200" cap="none" spc="0" normalizeH="0" baseline="0" noProof="0">
                  <a:ln>
                    <a:noFill/>
                  </a:ln>
                  <a:solidFill>
                    <a:srgbClr val="CE0000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宋体" panose="02010600030101010101" pitchFamily="2" charset="-122"/>
                  <a:cs typeface="+mn-cs"/>
                </a:rPr>
                <a:t>•</a:t>
              </a:r>
            </a:p>
          </p:txBody>
        </p:sp>
      </p:grpSp>
      <p:sp>
        <p:nvSpPr>
          <p:cNvPr id="26631" name="Text Box 17"/>
          <p:cNvSpPr txBox="1">
            <a:spLocks noChangeArrowheads="1"/>
          </p:cNvSpPr>
          <p:nvPr/>
        </p:nvSpPr>
        <p:spPr bwMode="auto">
          <a:xfrm>
            <a:off x="6096000" y="2070100"/>
            <a:ext cx="730250" cy="279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l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Font typeface="Gungsuh" pitchFamily="18" charset="-127"/>
              <a:buChar char="-"/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82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PS" pitchFamily="49" charset="0"/>
                <a:ea typeface="宋体" panose="02010600030101010101" pitchFamily="2" charset="-122"/>
                <a:cs typeface="+mn-cs"/>
              </a:rPr>
              <a:t>0000</a:t>
            </a:r>
          </a:p>
          <a:p>
            <a:pPr marL="0" marR="0" lvl="0" indent="0" algn="r" defTabSz="914400" rtl="0" eaLnBrk="0" fontAlgn="base" latinLnBrk="0" hangingPunct="0">
              <a:lnSpc>
                <a:spcPct val="82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PS" pitchFamily="49" charset="0"/>
                <a:ea typeface="宋体" panose="02010600030101010101" pitchFamily="2" charset="-122"/>
                <a:cs typeface="+mn-cs"/>
              </a:rPr>
              <a:t>0001</a:t>
            </a:r>
          </a:p>
          <a:p>
            <a:pPr marL="0" marR="0" lvl="0" indent="0" algn="r" defTabSz="914400" rtl="0" eaLnBrk="0" fontAlgn="base" latinLnBrk="0" hangingPunct="0">
              <a:lnSpc>
                <a:spcPct val="82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PS" pitchFamily="49" charset="0"/>
                <a:ea typeface="宋体" panose="02010600030101010101" pitchFamily="2" charset="-122"/>
                <a:cs typeface="+mn-cs"/>
              </a:rPr>
              <a:t>0010</a:t>
            </a:r>
          </a:p>
          <a:p>
            <a:pPr marL="0" marR="0" lvl="0" indent="0" algn="r" defTabSz="914400" rtl="0" eaLnBrk="0" fontAlgn="base" latinLnBrk="0" hangingPunct="0">
              <a:lnSpc>
                <a:spcPct val="82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PS" pitchFamily="49" charset="0"/>
                <a:ea typeface="宋体" panose="02010600030101010101" pitchFamily="2" charset="-122"/>
                <a:cs typeface="+mn-cs"/>
              </a:rPr>
              <a:t>0011</a:t>
            </a:r>
          </a:p>
          <a:p>
            <a:pPr marL="0" marR="0" lvl="0" indent="0" algn="r" defTabSz="914400" rtl="0" eaLnBrk="0" fontAlgn="base" latinLnBrk="0" hangingPunct="0">
              <a:lnSpc>
                <a:spcPct val="82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PS" pitchFamily="49" charset="0"/>
                <a:ea typeface="宋体" panose="02010600030101010101" pitchFamily="2" charset="-122"/>
                <a:cs typeface="+mn-cs"/>
              </a:rPr>
              <a:t>0100</a:t>
            </a:r>
          </a:p>
          <a:p>
            <a:pPr marL="0" marR="0" lvl="0" indent="0" algn="r" defTabSz="914400" rtl="0" eaLnBrk="0" fontAlgn="base" latinLnBrk="0" hangingPunct="0">
              <a:lnSpc>
                <a:spcPct val="82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PS" pitchFamily="49" charset="0"/>
                <a:ea typeface="宋体" panose="02010600030101010101" pitchFamily="2" charset="-122"/>
                <a:cs typeface="+mn-cs"/>
              </a:rPr>
              <a:t>0101</a:t>
            </a:r>
          </a:p>
          <a:p>
            <a:pPr marL="0" marR="0" lvl="0" indent="0" algn="r" defTabSz="914400" rtl="0" eaLnBrk="0" fontAlgn="base" latinLnBrk="0" hangingPunct="0">
              <a:lnSpc>
                <a:spcPct val="82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PS" pitchFamily="49" charset="0"/>
                <a:ea typeface="宋体" panose="02010600030101010101" pitchFamily="2" charset="-122"/>
                <a:cs typeface="+mn-cs"/>
              </a:rPr>
              <a:t>0110</a:t>
            </a:r>
          </a:p>
          <a:p>
            <a:pPr marL="0" marR="0" lvl="0" indent="0" algn="r" defTabSz="914400" rtl="0" eaLnBrk="0" fontAlgn="base" latinLnBrk="0" hangingPunct="0">
              <a:lnSpc>
                <a:spcPct val="82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PS" pitchFamily="49" charset="0"/>
              <a:ea typeface="宋体" panose="02010600030101010101" pitchFamily="2" charset="-122"/>
              <a:cs typeface="+mn-cs"/>
            </a:endParaRPr>
          </a:p>
          <a:p>
            <a:pPr marL="0" marR="0" lvl="0" indent="0" algn="r" defTabSz="914400" rtl="0" eaLnBrk="0" fontAlgn="base" latinLnBrk="0" hangingPunct="0">
              <a:lnSpc>
                <a:spcPct val="82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PS" pitchFamily="49" charset="0"/>
              <a:ea typeface="宋体" panose="02010600030101010101" pitchFamily="2" charset="-122"/>
              <a:cs typeface="+mn-cs"/>
            </a:endParaRPr>
          </a:p>
          <a:p>
            <a:pPr marL="0" marR="0" lvl="0" indent="0" algn="r" defTabSz="914400" rtl="0" eaLnBrk="0" fontAlgn="base" latinLnBrk="0" hangingPunct="0">
              <a:lnSpc>
                <a:spcPct val="82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PS" pitchFamily="49" charset="0"/>
                <a:ea typeface="宋体" panose="02010600030101010101" pitchFamily="2" charset="-122"/>
                <a:cs typeface="+mn-cs"/>
              </a:rPr>
              <a:t>1101</a:t>
            </a:r>
          </a:p>
          <a:p>
            <a:pPr marL="0" marR="0" lvl="0" indent="0" algn="r" defTabSz="914400" rtl="0" eaLnBrk="0" fontAlgn="base" latinLnBrk="0" hangingPunct="0">
              <a:lnSpc>
                <a:spcPct val="82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PS" pitchFamily="49" charset="0"/>
                <a:ea typeface="宋体" panose="02010600030101010101" pitchFamily="2" charset="-122"/>
                <a:cs typeface="+mn-cs"/>
              </a:rPr>
              <a:t>1110</a:t>
            </a:r>
          </a:p>
          <a:p>
            <a:pPr marL="0" marR="0" lvl="0" indent="0" algn="r" defTabSz="914400" rtl="0" eaLnBrk="0" fontAlgn="base" latinLnBrk="0" hangingPunct="0">
              <a:lnSpc>
                <a:spcPct val="82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PS" pitchFamily="49" charset="0"/>
                <a:ea typeface="宋体" panose="02010600030101010101" pitchFamily="2" charset="-122"/>
                <a:cs typeface="+mn-cs"/>
              </a:rPr>
              <a:t>1111</a:t>
            </a:r>
          </a:p>
        </p:txBody>
      </p:sp>
      <p:sp>
        <p:nvSpPr>
          <p:cNvPr id="26632" name="Text Box 18"/>
          <p:cNvSpPr txBox="1">
            <a:spLocks noChangeArrowheads="1"/>
          </p:cNvSpPr>
          <p:nvPr/>
        </p:nvSpPr>
        <p:spPr bwMode="auto">
          <a:xfrm>
            <a:off x="7191375" y="2695575"/>
            <a:ext cx="11620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l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Font typeface="Gungsuh" pitchFamily="18" charset="-127"/>
              <a:buChar char="-"/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PS" pitchFamily="49" charset="0"/>
                <a:ea typeface="宋体" panose="02010600030101010101" pitchFamily="2" charset="-122"/>
                <a:cs typeface="+mn-cs"/>
              </a:rPr>
              <a:t>00101101</a:t>
            </a:r>
          </a:p>
        </p:txBody>
      </p:sp>
      <p:sp>
        <p:nvSpPr>
          <p:cNvPr id="26633" name="Text Box 19"/>
          <p:cNvSpPr txBox="1">
            <a:spLocks noChangeArrowheads="1"/>
          </p:cNvSpPr>
          <p:nvPr/>
        </p:nvSpPr>
        <p:spPr bwMode="auto">
          <a:xfrm>
            <a:off x="7167563" y="4067175"/>
            <a:ext cx="11620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l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Font typeface="Gungsuh" pitchFamily="18" charset="-127"/>
              <a:buChar char="-"/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PS" pitchFamily="49" charset="0"/>
                <a:ea typeface="宋体" panose="02010600030101010101" pitchFamily="2" charset="-122"/>
                <a:cs typeface="+mn-cs"/>
              </a:rPr>
              <a:t>10100010</a:t>
            </a:r>
          </a:p>
        </p:txBody>
      </p:sp>
    </p:spTree>
    <p:extLst>
      <p:ext uri="{BB962C8B-B14F-4D97-AF65-F5344CB8AC3E}">
        <p14:creationId xmlns:p14="http://schemas.microsoft.com/office/powerpoint/2010/main" val="22964262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日期占位符 1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l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Font typeface="Gungsuh" pitchFamily="18" charset="-127"/>
              <a:buChar char="-"/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6E1A79C-24AD-4E9D-BD8F-4C38E4883DEE}" type="datetime1">
              <a:rPr kumimoji="0" lang="zh-CN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2021/10/20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7651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l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Font typeface="Gungsuh" pitchFamily="18" charset="-127"/>
              <a:buChar char="-"/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3028C2F-FE2D-4E82-952E-D1CA20679BDA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7652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Interface to Memory</a:t>
            </a:r>
          </a:p>
        </p:txBody>
      </p:sp>
      <p:sp>
        <p:nvSpPr>
          <p:cNvPr id="27653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marL="457200" indent="-457200">
              <a:buFont typeface="Wingdings" panose="05000000000000000000" pitchFamily="2" charset="2"/>
              <a:buNone/>
            </a:pPr>
            <a:r>
              <a:rPr lang="en-US" altLang="zh-CN" dirty="0">
                <a:ea typeface="宋体" panose="02010600030101010101" pitchFamily="2" charset="-122"/>
              </a:rPr>
              <a:t>How does processing unit get data to/from memory?</a:t>
            </a:r>
          </a:p>
          <a:p>
            <a:pPr marL="457200" indent="-457200">
              <a:buFont typeface="Wingdings" panose="05000000000000000000" pitchFamily="2" charset="2"/>
              <a:buNone/>
            </a:pPr>
            <a:r>
              <a:rPr lang="en-US" altLang="zh-CN" dirty="0">
                <a:solidFill>
                  <a:srgbClr val="CE0000"/>
                </a:solidFill>
                <a:ea typeface="宋体" panose="02010600030101010101" pitchFamily="2" charset="-122"/>
              </a:rPr>
              <a:t>MAR</a:t>
            </a:r>
            <a:r>
              <a:rPr lang="en-US" altLang="zh-CN" dirty="0">
                <a:ea typeface="宋体" panose="02010600030101010101" pitchFamily="2" charset="-122"/>
              </a:rPr>
              <a:t>: Memory Address Register</a:t>
            </a:r>
          </a:p>
          <a:p>
            <a:pPr marL="457200" indent="-457200">
              <a:buFont typeface="Wingdings" panose="05000000000000000000" pitchFamily="2" charset="2"/>
              <a:buNone/>
            </a:pPr>
            <a:r>
              <a:rPr lang="en-US" altLang="zh-CN" dirty="0">
                <a:solidFill>
                  <a:srgbClr val="CE0000"/>
                </a:solidFill>
                <a:ea typeface="宋体" panose="02010600030101010101" pitchFamily="2" charset="-122"/>
              </a:rPr>
              <a:t>MDR</a:t>
            </a:r>
            <a:r>
              <a:rPr lang="en-US" altLang="zh-CN" dirty="0">
                <a:ea typeface="宋体" panose="02010600030101010101" pitchFamily="2" charset="-122"/>
              </a:rPr>
              <a:t>: Memory Data Register</a:t>
            </a:r>
          </a:p>
          <a:p>
            <a:pPr marL="457200" indent="-457200">
              <a:buFont typeface="Wingdings" panose="05000000000000000000" pitchFamily="2" charset="2"/>
              <a:buNone/>
            </a:pPr>
            <a:endParaRPr lang="en-US" altLang="zh-CN" dirty="0">
              <a:ea typeface="宋体" panose="02010600030101010101" pitchFamily="2" charset="-122"/>
            </a:endParaRPr>
          </a:p>
          <a:p>
            <a:pPr marL="457200" indent="-457200">
              <a:buFont typeface="Wingdings" panose="05000000000000000000" pitchFamily="2" charset="2"/>
              <a:buNone/>
            </a:pPr>
            <a:r>
              <a:rPr lang="en-US" altLang="zh-CN" dirty="0">
                <a:ea typeface="宋体" panose="02010600030101010101" pitchFamily="2" charset="-122"/>
              </a:rPr>
              <a:t>To read a location (A):</a:t>
            </a:r>
          </a:p>
          <a:p>
            <a:pPr marL="722313" lvl="1" indent="-381000">
              <a:buFontTx/>
              <a:buAutoNum type="arabicPeriod"/>
            </a:pPr>
            <a:r>
              <a:rPr lang="en-US" altLang="zh-CN" dirty="0">
                <a:latin typeface="Courier"/>
              </a:rPr>
              <a:t>Write the address (A) into the MAR.</a:t>
            </a:r>
          </a:p>
          <a:p>
            <a:pPr marL="722313" lvl="1" indent="-381000">
              <a:buFontTx/>
              <a:buAutoNum type="arabicPeriod"/>
            </a:pPr>
            <a:r>
              <a:rPr lang="en-US" altLang="zh-CN" dirty="0">
                <a:latin typeface="Courier"/>
              </a:rPr>
              <a:t>Send a “read” signal to the memory.</a:t>
            </a:r>
          </a:p>
          <a:p>
            <a:pPr marL="722313" lvl="1" indent="-381000">
              <a:buFontTx/>
              <a:buAutoNum type="arabicPeriod"/>
            </a:pPr>
            <a:r>
              <a:rPr lang="en-US" altLang="zh-CN" dirty="0">
                <a:latin typeface="Courier"/>
              </a:rPr>
              <a:t>Read the data from MDR.</a:t>
            </a:r>
          </a:p>
          <a:p>
            <a:pPr marL="457200" indent="-457200">
              <a:buFont typeface="Wingdings" panose="05000000000000000000" pitchFamily="2" charset="2"/>
              <a:buNone/>
            </a:pPr>
            <a:r>
              <a:rPr lang="en-US" altLang="zh-CN" dirty="0">
                <a:ea typeface="宋体" panose="02010600030101010101" pitchFamily="2" charset="-122"/>
              </a:rPr>
              <a:t>To write a value (X) to a location (A):</a:t>
            </a:r>
          </a:p>
          <a:p>
            <a:pPr marL="722313" lvl="1" indent="-381000">
              <a:buFontTx/>
              <a:buAutoNum type="arabicPeriod"/>
            </a:pPr>
            <a:r>
              <a:rPr lang="en-US" altLang="zh-CN" dirty="0">
                <a:latin typeface="Courier"/>
              </a:rPr>
              <a:t>Write the data (X) to the MDR.</a:t>
            </a:r>
          </a:p>
          <a:p>
            <a:pPr marL="722313" lvl="1" indent="-381000">
              <a:buFontTx/>
              <a:buAutoNum type="arabicPeriod"/>
            </a:pPr>
            <a:r>
              <a:rPr lang="en-US" altLang="zh-CN" dirty="0">
                <a:latin typeface="Courier"/>
              </a:rPr>
              <a:t>Write the address (A) into the MAR.</a:t>
            </a:r>
          </a:p>
          <a:p>
            <a:pPr marL="722313" lvl="1" indent="-381000">
              <a:buFontTx/>
              <a:buAutoNum type="arabicPeriod"/>
            </a:pPr>
            <a:r>
              <a:rPr lang="en-US" altLang="zh-CN" dirty="0">
                <a:latin typeface="Courier"/>
              </a:rPr>
              <a:t>Send a “write” signal to the memory.</a:t>
            </a:r>
          </a:p>
        </p:txBody>
      </p:sp>
      <p:graphicFrame>
        <p:nvGraphicFramePr>
          <p:cNvPr id="27654" name="Object 10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86652270"/>
              </p:ext>
            </p:extLst>
          </p:nvPr>
        </p:nvGraphicFramePr>
        <p:xfrm>
          <a:off x="5818807" y="1556792"/>
          <a:ext cx="3145805" cy="12831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97" name="CorelDRAW" r:id="rId3" imgW="914400" imgH="914400" progId="CorelDRAW.Graphic.9">
                  <p:embed/>
                </p:oleObj>
              </mc:Choice>
              <mc:Fallback>
                <p:oleObj name="CorelDRAW" r:id="rId3" imgW="914400" imgH="914400" progId="CorelDRAW.Graphic.9">
                  <p:embed/>
                  <p:pic>
                    <p:nvPicPr>
                      <p:cNvPr id="27654" name="Object 10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18807" y="1556792"/>
                        <a:ext cx="3145805" cy="128311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831239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日期占位符 1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l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Font typeface="Gungsuh" pitchFamily="18" charset="-127"/>
              <a:buChar char="-"/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4A9CF81-88AF-4125-BF3B-D4739BF08C29}" type="datetime1">
              <a:rPr kumimoji="0" lang="zh-CN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2021/10/20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8675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l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Font typeface="Gungsuh" pitchFamily="18" charset="-127"/>
              <a:buChar char="-"/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CC389F4-3971-4784-A4DF-4D59DAC43722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8676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Processing Unit</a:t>
            </a:r>
          </a:p>
        </p:txBody>
      </p:sp>
      <p:sp>
        <p:nvSpPr>
          <p:cNvPr id="2867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83754" y="965540"/>
            <a:ext cx="8534400" cy="5486400"/>
          </a:xfrm>
        </p:spPr>
        <p:txBody>
          <a:bodyPr/>
          <a:lstStyle/>
          <a:p>
            <a:pPr marL="0" indent="0">
              <a:buFont typeface="Wingdings" panose="05000000000000000000" pitchFamily="2" charset="2"/>
              <a:buNone/>
            </a:pPr>
            <a:r>
              <a:rPr lang="en-US" altLang="zh-CN" dirty="0">
                <a:solidFill>
                  <a:srgbClr val="CE0000"/>
                </a:solidFill>
                <a:ea typeface="宋体" panose="02010600030101010101" pitchFamily="2" charset="-122"/>
              </a:rPr>
              <a:t>Functional Units</a:t>
            </a:r>
          </a:p>
          <a:p>
            <a:pPr marL="576263" lvl="1" indent="-234950"/>
            <a:r>
              <a:rPr lang="en-US" altLang="zh-CN" dirty="0">
                <a:latin typeface="Courier"/>
              </a:rPr>
              <a:t>ALU = Arithmetic and Logic Unit</a:t>
            </a:r>
          </a:p>
          <a:p>
            <a:pPr marL="576263" lvl="1" indent="-234950"/>
            <a:r>
              <a:rPr lang="en-US" altLang="zh-CN" dirty="0">
                <a:latin typeface="Courier"/>
              </a:rPr>
              <a:t>could have many functional units.</a:t>
            </a:r>
            <a:br>
              <a:rPr lang="en-US" altLang="zh-CN" dirty="0">
                <a:latin typeface="Courier"/>
              </a:rPr>
            </a:br>
            <a:r>
              <a:rPr lang="en-US" altLang="zh-CN" dirty="0">
                <a:latin typeface="Courier"/>
              </a:rPr>
              <a:t>some of them special-purpose</a:t>
            </a:r>
            <a:br>
              <a:rPr lang="en-US" altLang="zh-CN" dirty="0">
                <a:latin typeface="Courier"/>
              </a:rPr>
            </a:br>
            <a:r>
              <a:rPr lang="en-US" altLang="zh-CN" dirty="0">
                <a:latin typeface="Courier"/>
              </a:rPr>
              <a:t>(multiply, square root, …)</a:t>
            </a:r>
          </a:p>
          <a:p>
            <a:pPr marL="576263" lvl="1" indent="-234950"/>
            <a:r>
              <a:rPr lang="en-US" altLang="zh-CN" dirty="0">
                <a:latin typeface="Courier"/>
              </a:rPr>
              <a:t>LC-3 performs ADD, AND, NOT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zh-CN" dirty="0">
                <a:solidFill>
                  <a:srgbClr val="CE0000"/>
                </a:solidFill>
                <a:ea typeface="宋体" panose="02010600030101010101" pitchFamily="2" charset="-122"/>
              </a:rPr>
              <a:t>Registers</a:t>
            </a:r>
          </a:p>
          <a:p>
            <a:pPr marL="576263" lvl="1" indent="-234950"/>
            <a:r>
              <a:rPr lang="en-US" altLang="zh-CN" dirty="0">
                <a:latin typeface="Courier"/>
              </a:rPr>
              <a:t>Small, temporary storage</a:t>
            </a:r>
          </a:p>
          <a:p>
            <a:pPr marL="576263" lvl="1" indent="-234950"/>
            <a:r>
              <a:rPr lang="en-US" altLang="zh-CN" dirty="0">
                <a:latin typeface="Courier"/>
              </a:rPr>
              <a:t>Operands and results of functional units</a:t>
            </a:r>
          </a:p>
          <a:p>
            <a:pPr marL="576263" lvl="1" indent="-234950"/>
            <a:r>
              <a:rPr lang="en-US" altLang="zh-CN" dirty="0">
                <a:latin typeface="Courier"/>
              </a:rPr>
              <a:t>LC-3 has eight register (R0, …, R7)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zh-CN" dirty="0">
                <a:solidFill>
                  <a:srgbClr val="CE0000"/>
                </a:solidFill>
                <a:ea typeface="宋体" panose="02010600030101010101" pitchFamily="2" charset="-122"/>
              </a:rPr>
              <a:t>Word Size</a:t>
            </a:r>
          </a:p>
          <a:p>
            <a:pPr marL="576263" lvl="1" indent="-234950"/>
            <a:r>
              <a:rPr lang="en-US" altLang="zh-CN" dirty="0">
                <a:latin typeface="Courier"/>
              </a:rPr>
              <a:t>number of bits normally processed by ALU in one instruction</a:t>
            </a:r>
          </a:p>
          <a:p>
            <a:pPr marL="576263" lvl="1" indent="-234950"/>
            <a:r>
              <a:rPr lang="en-US" altLang="zh-CN" dirty="0">
                <a:latin typeface="Courier"/>
              </a:rPr>
              <a:t>also width of registers</a:t>
            </a:r>
          </a:p>
          <a:p>
            <a:pPr marL="576263" lvl="1" indent="-234950"/>
            <a:r>
              <a:rPr lang="en-US" altLang="zh-CN" dirty="0">
                <a:latin typeface="Courier"/>
              </a:rPr>
              <a:t>LC-3 is 16 bits</a:t>
            </a:r>
          </a:p>
        </p:txBody>
      </p:sp>
      <p:graphicFrame>
        <p:nvGraphicFramePr>
          <p:cNvPr id="28678" name="Object 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79521588"/>
              </p:ext>
            </p:extLst>
          </p:nvPr>
        </p:nvGraphicFramePr>
        <p:xfrm>
          <a:off x="5993137" y="1066800"/>
          <a:ext cx="3016388" cy="13799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121" name="CorelDRAW" r:id="rId3" imgW="914400" imgH="914400" progId="CorelDRAW.Graphic.9">
                  <p:embed/>
                </p:oleObj>
              </mc:Choice>
              <mc:Fallback>
                <p:oleObj name="CorelDRAW" r:id="rId3" imgW="914400" imgH="914400" progId="CorelDRAW.Graphic.9">
                  <p:embed/>
                  <p:pic>
                    <p:nvPicPr>
                      <p:cNvPr id="28678" name="Object 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93137" y="1066800"/>
                        <a:ext cx="3016388" cy="137998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457394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日期占位符 1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l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Font typeface="Gungsuh" pitchFamily="18" charset="-127"/>
              <a:buChar char="-"/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51570EC-24B8-4495-B5BD-06C58DCC22F0}" type="datetime1">
              <a:rPr kumimoji="0" lang="zh-CN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2021/10/20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9699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l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Font typeface="Gungsuh" pitchFamily="18" charset="-127"/>
              <a:buChar char="-"/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2C4938A-814A-45DB-BC84-99C5CACFC612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9700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Input and Output</a:t>
            </a:r>
          </a:p>
        </p:txBody>
      </p:sp>
      <p:sp>
        <p:nvSpPr>
          <p:cNvPr id="2970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79388" y="968483"/>
            <a:ext cx="5760764" cy="54864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zh-CN" dirty="0">
                <a:ea typeface="宋体" panose="02010600030101010101" pitchFamily="2" charset="-122"/>
              </a:rPr>
              <a:t>Devices for getting data into and out of computer memory</a:t>
            </a:r>
          </a:p>
          <a:p>
            <a:pPr>
              <a:lnSpc>
                <a:spcPct val="90000"/>
              </a:lnSpc>
            </a:pPr>
            <a:r>
              <a:rPr lang="en-US" altLang="zh-CN" dirty="0">
                <a:ea typeface="宋体" panose="02010600030101010101" pitchFamily="2" charset="-122"/>
              </a:rPr>
              <a:t>Each device has its own interface,</a:t>
            </a:r>
            <a:br>
              <a:rPr lang="en-US" altLang="zh-CN" dirty="0">
                <a:ea typeface="宋体" panose="02010600030101010101" pitchFamily="2" charset="-122"/>
              </a:rPr>
            </a:br>
            <a:r>
              <a:rPr lang="en-US" altLang="zh-CN" dirty="0">
                <a:ea typeface="宋体" panose="02010600030101010101" pitchFamily="2" charset="-122"/>
              </a:rPr>
              <a:t>usually a set of registers like the</a:t>
            </a:r>
            <a:br>
              <a:rPr lang="en-US" altLang="zh-CN" dirty="0">
                <a:ea typeface="宋体" panose="02010600030101010101" pitchFamily="2" charset="-122"/>
              </a:rPr>
            </a:br>
            <a:r>
              <a:rPr lang="en-US" altLang="zh-CN" dirty="0">
                <a:ea typeface="宋体" panose="02010600030101010101" pitchFamily="2" charset="-122"/>
              </a:rPr>
              <a:t>memory’s </a:t>
            </a:r>
            <a:r>
              <a:rPr lang="en-US" altLang="zh-CN" dirty="0">
                <a:solidFill>
                  <a:srgbClr val="FF0000"/>
                </a:solidFill>
                <a:ea typeface="宋体" panose="02010600030101010101" pitchFamily="2" charset="-122"/>
              </a:rPr>
              <a:t>MAR and MDR</a:t>
            </a:r>
          </a:p>
        </p:txBody>
      </p:sp>
      <p:graphicFrame>
        <p:nvGraphicFramePr>
          <p:cNvPr id="29702" name="Object 10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2064127"/>
              </p:ext>
            </p:extLst>
          </p:nvPr>
        </p:nvGraphicFramePr>
        <p:xfrm>
          <a:off x="6153025" y="1052736"/>
          <a:ext cx="1287463" cy="1516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84" name="CorelDRAW" r:id="rId4" imgW="914400" imgH="914400" progId="CorelDRAW.Graphic.9">
                  <p:embed/>
                </p:oleObj>
              </mc:Choice>
              <mc:Fallback>
                <p:oleObj name="CorelDRAW" r:id="rId4" imgW="914400" imgH="914400" progId="CorelDRAW.Graphic.9">
                  <p:embed/>
                  <p:pic>
                    <p:nvPicPr>
                      <p:cNvPr id="29702" name="Object 10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53025" y="1052736"/>
                        <a:ext cx="1287463" cy="1516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703" name="Object 10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62004818"/>
              </p:ext>
            </p:extLst>
          </p:nvPr>
        </p:nvGraphicFramePr>
        <p:xfrm>
          <a:off x="7677025" y="1052736"/>
          <a:ext cx="1287463" cy="1516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85" name="CorelDRAW" r:id="rId6" imgW="914400" imgH="914400" progId="CorelDRAW.Graphic.9">
                  <p:embed/>
                </p:oleObj>
              </mc:Choice>
              <mc:Fallback>
                <p:oleObj name="CorelDRAW" r:id="rId6" imgW="914400" imgH="914400" progId="CorelDRAW.Graphic.9">
                  <p:embed/>
                  <p:pic>
                    <p:nvPicPr>
                      <p:cNvPr id="29703" name="Object 10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77025" y="1052736"/>
                        <a:ext cx="1287463" cy="1516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3">
            <a:extLst>
              <a:ext uri="{FF2B5EF4-FFF2-40B4-BE49-F238E27FC236}">
                <a16:creationId xmlns:a16="http://schemas.microsoft.com/office/drawing/2014/main" id="{DE8A7254-E05C-4F50-ABAB-47E25DCA53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2750738"/>
            <a:ext cx="8686800" cy="37041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sz="2000" b="1">
                <a:solidFill>
                  <a:schemeClr val="tx1"/>
                </a:solidFill>
                <a:latin typeface="+mn-lt"/>
                <a:ea typeface="楷体_GB2312" pitchFamily="49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Gungsuh" panose="02030600000101010101" pitchFamily="18" charset="-127"/>
              <a:buChar char="-"/>
              <a:defRPr sz="2400" b="1">
                <a:solidFill>
                  <a:schemeClr val="tx1"/>
                </a:solidFill>
                <a:latin typeface="+mn-lt"/>
                <a:ea typeface="宋体" pitchFamily="2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9pPr>
          </a:lstStyle>
          <a:p>
            <a:pPr marL="576263" lvl="1" indent="-234950">
              <a:lnSpc>
                <a:spcPct val="150000"/>
              </a:lnSpc>
            </a:pPr>
            <a:r>
              <a:rPr lang="en-US" altLang="zh-CN" kern="0" baseline="0" dirty="0">
                <a:latin typeface="Courier"/>
              </a:rPr>
              <a:t>LC-3 supports keyboard (input) and console (output)</a:t>
            </a:r>
          </a:p>
          <a:p>
            <a:pPr marL="576263" lvl="1" indent="-234950"/>
            <a:r>
              <a:rPr lang="en-US" altLang="zh-CN" kern="0" baseline="0" dirty="0">
                <a:latin typeface="Courier"/>
              </a:rPr>
              <a:t>keyboard: data register (KBDR) and status register (KBSR)</a:t>
            </a:r>
          </a:p>
          <a:p>
            <a:pPr marL="576263" lvl="1" indent="-234950"/>
            <a:r>
              <a:rPr lang="en-US" altLang="zh-CN" kern="0" baseline="0" dirty="0">
                <a:latin typeface="Courier"/>
              </a:rPr>
              <a:t>console: data register (CRTDR) and status register (CRTSR)</a:t>
            </a:r>
          </a:p>
          <a:p>
            <a:pPr marL="576263" lvl="1" indent="-234950"/>
            <a:r>
              <a:rPr lang="en-US" altLang="zh-CN" kern="0" baseline="0" dirty="0">
                <a:latin typeface="Courier"/>
              </a:rPr>
              <a:t>frame buffer: memory-mapped pixels</a:t>
            </a:r>
          </a:p>
          <a:p>
            <a:pPr>
              <a:lnSpc>
                <a:spcPct val="90000"/>
              </a:lnSpc>
            </a:pPr>
            <a:r>
              <a:rPr lang="en-US" altLang="zh-CN" kern="0" baseline="0" dirty="0">
                <a:ea typeface="宋体" panose="02010600030101010101" pitchFamily="2" charset="-122"/>
              </a:rPr>
              <a:t>Some devices provide both input and output</a:t>
            </a:r>
          </a:p>
          <a:p>
            <a:pPr marL="576263" lvl="1" indent="-234950"/>
            <a:r>
              <a:rPr lang="en-US" altLang="zh-CN" kern="0" baseline="0" dirty="0">
                <a:latin typeface="Courier"/>
              </a:rPr>
              <a:t>disk, network</a:t>
            </a:r>
          </a:p>
          <a:p>
            <a:pPr>
              <a:lnSpc>
                <a:spcPct val="90000"/>
              </a:lnSpc>
            </a:pPr>
            <a:r>
              <a:rPr lang="en-US" altLang="zh-CN" kern="0" baseline="0" dirty="0">
                <a:ea typeface="宋体" panose="02010600030101010101" pitchFamily="2" charset="-122"/>
              </a:rPr>
              <a:t>Program that controls access to a device is usually called </a:t>
            </a:r>
            <a:r>
              <a:rPr lang="en-US" altLang="zh-CN" kern="0" baseline="0" dirty="0">
                <a:solidFill>
                  <a:srgbClr val="FF0000"/>
                </a:solidFill>
                <a:ea typeface="宋体" panose="02010600030101010101" pitchFamily="2" charset="-122"/>
              </a:rPr>
              <a:t>a </a:t>
            </a:r>
            <a:r>
              <a:rPr lang="en-US" altLang="zh-CN" i="1" kern="0" baseline="0" dirty="0">
                <a:solidFill>
                  <a:srgbClr val="FF0000"/>
                </a:solidFill>
                <a:ea typeface="宋体" panose="02010600030101010101" pitchFamily="2" charset="-122"/>
              </a:rPr>
              <a:t>driver</a:t>
            </a:r>
            <a:r>
              <a:rPr lang="en-US" altLang="zh-CN" kern="0" baseline="0" dirty="0">
                <a:solidFill>
                  <a:srgbClr val="FF0000"/>
                </a:solidFill>
                <a:ea typeface="宋体" panose="02010600030101010101" pitchFamily="2" charset="-122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293070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日期占位符 1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l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Font typeface="Gungsuh" pitchFamily="18" charset="-127"/>
              <a:buChar char="-"/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2E1AD4F-36FA-486B-A4FE-3B77AD2132D1}" type="datetime1">
              <a:rPr kumimoji="0" lang="zh-CN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2021/10/20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1747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l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Font typeface="Gungsuh" pitchFamily="18" charset="-127"/>
              <a:buChar char="-"/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02E1A6E-6C61-4F19-8003-146B21C3E5DE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1748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Control Unit</a:t>
            </a:r>
          </a:p>
        </p:txBody>
      </p:sp>
      <p:sp>
        <p:nvSpPr>
          <p:cNvPr id="3174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28600" y="1066800"/>
            <a:ext cx="8513763" cy="5462588"/>
          </a:xfrm>
        </p:spPr>
        <p:txBody>
          <a:bodyPr/>
          <a:lstStyle/>
          <a:p>
            <a:r>
              <a:rPr lang="en-US" altLang="zh-CN" dirty="0">
                <a:ea typeface="宋体" panose="02010600030101010101" pitchFamily="2" charset="-122"/>
              </a:rPr>
              <a:t>Orchestrates execution of the program</a:t>
            </a:r>
          </a:p>
          <a:p>
            <a:pPr marL="0" indent="0">
              <a:buFont typeface="Wingdings" panose="05000000000000000000" pitchFamily="2" charset="2"/>
              <a:buNone/>
            </a:pPr>
            <a:endParaRPr lang="en-US" altLang="zh-CN" dirty="0">
              <a:ea typeface="宋体" panose="02010600030101010101" pitchFamily="2" charset="-122"/>
            </a:endParaRPr>
          </a:p>
          <a:p>
            <a:pPr marL="0" indent="0">
              <a:buFont typeface="Wingdings" panose="05000000000000000000" pitchFamily="2" charset="2"/>
              <a:buNone/>
            </a:pPr>
            <a:endParaRPr lang="en-US" altLang="zh-CN" sz="2000" dirty="0">
              <a:ea typeface="宋体" panose="02010600030101010101" pitchFamily="2" charset="-122"/>
            </a:endParaRPr>
          </a:p>
          <a:p>
            <a:pPr marL="0" indent="0">
              <a:buFont typeface="Wingdings" panose="05000000000000000000" pitchFamily="2" charset="2"/>
              <a:buNone/>
            </a:pPr>
            <a:endParaRPr lang="en-US" altLang="zh-CN" dirty="0">
              <a:solidFill>
                <a:srgbClr val="CE0000"/>
              </a:solidFill>
              <a:ea typeface="宋体" panose="02010600030101010101" pitchFamily="2" charset="-122"/>
            </a:endParaRPr>
          </a:p>
          <a:p>
            <a:r>
              <a:rPr lang="en-US" altLang="zh-CN" dirty="0">
                <a:solidFill>
                  <a:srgbClr val="CE0000"/>
                </a:solidFill>
                <a:ea typeface="宋体" panose="02010600030101010101" pitchFamily="2" charset="-122"/>
              </a:rPr>
              <a:t>Instruction Register</a:t>
            </a:r>
            <a:r>
              <a:rPr lang="en-US" altLang="zh-CN" dirty="0">
                <a:ea typeface="宋体" panose="02010600030101010101" pitchFamily="2" charset="-122"/>
              </a:rPr>
              <a:t> (IR) contains the </a:t>
            </a:r>
            <a:r>
              <a:rPr lang="en-US" altLang="zh-CN" i="1" u="sng" dirty="0">
                <a:ea typeface="宋体" panose="02010600030101010101" pitchFamily="2" charset="-122"/>
              </a:rPr>
              <a:t>current instruction</a:t>
            </a:r>
            <a:r>
              <a:rPr lang="en-US" altLang="zh-CN" dirty="0">
                <a:ea typeface="宋体" panose="02010600030101010101" pitchFamily="2" charset="-122"/>
              </a:rPr>
              <a:t>.</a:t>
            </a:r>
          </a:p>
          <a:p>
            <a:r>
              <a:rPr lang="en-US" altLang="zh-CN" dirty="0">
                <a:solidFill>
                  <a:srgbClr val="CE0000"/>
                </a:solidFill>
                <a:ea typeface="宋体" panose="02010600030101010101" pitchFamily="2" charset="-122"/>
              </a:rPr>
              <a:t>Program Counter</a:t>
            </a:r>
            <a:r>
              <a:rPr lang="en-US" altLang="zh-CN" dirty="0">
                <a:ea typeface="宋体" panose="02010600030101010101" pitchFamily="2" charset="-122"/>
              </a:rPr>
              <a:t> (PC) contains the </a:t>
            </a:r>
            <a:r>
              <a:rPr lang="en-US" altLang="zh-CN" i="1" u="sng" dirty="0">
                <a:ea typeface="宋体" panose="02010600030101010101" pitchFamily="2" charset="-122"/>
              </a:rPr>
              <a:t>address </a:t>
            </a:r>
            <a:r>
              <a:rPr lang="en-US" altLang="zh-CN" dirty="0">
                <a:ea typeface="宋体" panose="02010600030101010101" pitchFamily="2" charset="-122"/>
              </a:rPr>
              <a:t>of the next instruction to be executed.</a:t>
            </a:r>
          </a:p>
          <a:p>
            <a:r>
              <a:rPr lang="en-US" altLang="zh-CN" dirty="0">
                <a:solidFill>
                  <a:srgbClr val="CE0000"/>
                </a:solidFill>
                <a:ea typeface="宋体" panose="02010600030101010101" pitchFamily="2" charset="-122"/>
              </a:rPr>
              <a:t>Control unit</a:t>
            </a:r>
            <a:r>
              <a:rPr lang="en-US" altLang="zh-CN" dirty="0">
                <a:ea typeface="宋体" panose="02010600030101010101" pitchFamily="2" charset="-122"/>
              </a:rPr>
              <a:t>:</a:t>
            </a:r>
          </a:p>
          <a:p>
            <a:pPr marL="576263" lvl="1" indent="-234950"/>
            <a:r>
              <a:rPr lang="en-US" altLang="zh-CN" dirty="0">
                <a:latin typeface="Courier"/>
              </a:rPr>
              <a:t>reads an instruction from memory </a:t>
            </a:r>
          </a:p>
          <a:p>
            <a:pPr marL="1022350" lvl="2" indent="-222250"/>
            <a:r>
              <a:rPr lang="en-US" altLang="zh-CN" sz="1600" dirty="0"/>
              <a:t>the instruction</a:t>
            </a:r>
            <a:r>
              <a:rPr lang="en-US" altLang="zh-CN" sz="1600" dirty="0">
                <a:latin typeface="宋体" panose="02010600030101010101" pitchFamily="2" charset="-122"/>
              </a:rPr>
              <a:t>’</a:t>
            </a:r>
            <a:r>
              <a:rPr lang="en-US" altLang="zh-CN" sz="1600" dirty="0"/>
              <a:t>s address is in the PC</a:t>
            </a:r>
          </a:p>
          <a:p>
            <a:pPr marL="576263" lvl="1" indent="-234950"/>
            <a:r>
              <a:rPr lang="en-US" altLang="zh-CN" dirty="0">
                <a:latin typeface="Courier"/>
              </a:rPr>
              <a:t>interprets the instruction, generating signals </a:t>
            </a:r>
            <a:br>
              <a:rPr lang="en-US" altLang="zh-CN" dirty="0">
                <a:latin typeface="Courier"/>
              </a:rPr>
            </a:br>
            <a:r>
              <a:rPr lang="en-US" altLang="zh-CN" dirty="0">
                <a:latin typeface="Courier"/>
              </a:rPr>
              <a:t>that tell the other components what to do</a:t>
            </a:r>
          </a:p>
          <a:p>
            <a:pPr marL="1022350" lvl="2" indent="-222250"/>
            <a:r>
              <a:rPr lang="en-US" altLang="zh-CN" sz="1600" dirty="0"/>
              <a:t>an instruction may take many </a:t>
            </a:r>
            <a:r>
              <a:rPr lang="en-US" altLang="zh-CN" sz="1600" i="1" dirty="0"/>
              <a:t>machine cycles</a:t>
            </a:r>
            <a:r>
              <a:rPr lang="en-US" altLang="zh-CN" sz="1600" dirty="0"/>
              <a:t> to complete</a:t>
            </a:r>
          </a:p>
        </p:txBody>
      </p:sp>
      <p:graphicFrame>
        <p:nvGraphicFramePr>
          <p:cNvPr id="31750" name="Object 204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17982095"/>
              </p:ext>
            </p:extLst>
          </p:nvPr>
        </p:nvGraphicFramePr>
        <p:xfrm>
          <a:off x="2555776" y="1556792"/>
          <a:ext cx="4689475" cy="1192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69" name="CorelDRAW" r:id="rId3" imgW="3914775" imgH="1057275" progId="CorelDRAW.Graphic.9">
                  <p:embed/>
                </p:oleObj>
              </mc:Choice>
              <mc:Fallback>
                <p:oleObj name="CorelDRAW" r:id="rId3" imgW="3914775" imgH="1057275" progId="CorelDRAW.Graphic.9">
                  <p:embed/>
                  <p:pic>
                    <p:nvPicPr>
                      <p:cNvPr id="31750" name="Object 204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55776" y="1556792"/>
                        <a:ext cx="4689475" cy="11922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569516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日期占位符 1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l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Font typeface="Gungsuh" pitchFamily="18" charset="-127"/>
              <a:buChar char="-"/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306EA52-8FC1-47BF-A46D-CA8873A3D0D2}" type="datetime1">
              <a:rPr kumimoji="0" lang="zh-CN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2021/10/20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2771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l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Font typeface="Gungsuh" pitchFamily="18" charset="-127"/>
              <a:buChar char="-"/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1FC4822-C864-48FC-A21D-B38AD80DED1D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2772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>
                <a:ea typeface="宋体" panose="02010600030101010101" pitchFamily="2" charset="-122"/>
              </a:rPr>
              <a:t>Instruction Processing</a:t>
            </a:r>
            <a:r>
              <a:rPr lang="zh-CN" altLang="en-US" dirty="0">
                <a:ea typeface="宋体" panose="02010600030101010101" pitchFamily="2" charset="-122"/>
              </a:rPr>
              <a:t>（</a:t>
            </a:r>
            <a:r>
              <a:rPr lang="en-US" altLang="zh-CN" dirty="0">
                <a:ea typeface="宋体" panose="02010600030101010101" pitchFamily="2" charset="-122"/>
              </a:rPr>
              <a:t>State </a:t>
            </a:r>
            <a:r>
              <a:rPr lang="en-US" altLang="zh-CN" dirty="0" err="1">
                <a:ea typeface="宋体" panose="02010600030101010101" pitchFamily="2" charset="-122"/>
              </a:rPr>
              <a:t>Transtion</a:t>
            </a:r>
            <a:r>
              <a:rPr lang="zh-CN" altLang="en-US" dirty="0">
                <a:ea typeface="宋体" panose="02010600030101010101" pitchFamily="2" charset="-122"/>
              </a:rPr>
              <a:t>）</a:t>
            </a:r>
            <a:endParaRPr lang="en-US" altLang="zh-CN" dirty="0">
              <a:ea typeface="宋体" panose="02010600030101010101" pitchFamily="2" charset="-122"/>
            </a:endParaRPr>
          </a:p>
        </p:txBody>
      </p:sp>
      <p:sp>
        <p:nvSpPr>
          <p:cNvPr id="47109" name="Text Box 5"/>
          <p:cNvSpPr txBox="1">
            <a:spLocks noChangeArrowheads="1"/>
          </p:cNvSpPr>
          <p:nvPr/>
        </p:nvSpPr>
        <p:spPr bwMode="auto">
          <a:xfrm>
            <a:off x="1714500" y="2438400"/>
            <a:ext cx="4343400" cy="466725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2"/>
            </a:solidFill>
            <a:miter lim="800000"/>
            <a:headEnd/>
            <a:tailEnd/>
          </a:ln>
          <a:effectLst>
            <a:outerShdw dist="35921" dir="2700000" algn="ctr" rotWithShape="0">
              <a:srgbClr val="336699"/>
            </a:outerShdw>
          </a:effectLst>
        </p:spPr>
        <p:txBody>
          <a:bodyPr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Arial" charset="0"/>
                <a:ea typeface="黑体"/>
                <a:cs typeface="+mn-cs"/>
              </a:rPr>
              <a:t>Decode instruction</a:t>
            </a:r>
          </a:p>
        </p:txBody>
      </p:sp>
      <p:sp>
        <p:nvSpPr>
          <p:cNvPr id="32774" name="Line 18"/>
          <p:cNvSpPr>
            <a:spLocks noChangeShapeType="1"/>
          </p:cNvSpPr>
          <p:nvPr/>
        </p:nvSpPr>
        <p:spPr bwMode="auto">
          <a:xfrm>
            <a:off x="2324100" y="2057400"/>
            <a:ext cx="0" cy="3810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-2500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2775" name="Line 19"/>
          <p:cNvSpPr>
            <a:spLocks noChangeShapeType="1"/>
          </p:cNvSpPr>
          <p:nvPr/>
        </p:nvSpPr>
        <p:spPr bwMode="auto">
          <a:xfrm>
            <a:off x="2324100" y="2895600"/>
            <a:ext cx="0" cy="3810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-2500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2776" name="Line 20"/>
          <p:cNvSpPr>
            <a:spLocks noChangeShapeType="1"/>
          </p:cNvSpPr>
          <p:nvPr/>
        </p:nvSpPr>
        <p:spPr bwMode="auto">
          <a:xfrm>
            <a:off x="2324100" y="3733800"/>
            <a:ext cx="0" cy="3810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-2500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2777" name="Line 21"/>
          <p:cNvSpPr>
            <a:spLocks noChangeShapeType="1"/>
          </p:cNvSpPr>
          <p:nvPr/>
        </p:nvSpPr>
        <p:spPr bwMode="auto">
          <a:xfrm>
            <a:off x="2324100" y="4572000"/>
            <a:ext cx="0" cy="3810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-2500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2778" name="Line 22"/>
          <p:cNvSpPr>
            <a:spLocks noChangeShapeType="1"/>
          </p:cNvSpPr>
          <p:nvPr/>
        </p:nvSpPr>
        <p:spPr bwMode="auto">
          <a:xfrm>
            <a:off x="2324100" y="5410200"/>
            <a:ext cx="0" cy="3810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-2500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7110" name="Text Box 6"/>
          <p:cNvSpPr txBox="1">
            <a:spLocks noChangeArrowheads="1"/>
          </p:cNvSpPr>
          <p:nvPr/>
        </p:nvSpPr>
        <p:spPr bwMode="auto">
          <a:xfrm>
            <a:off x="1714500" y="3276600"/>
            <a:ext cx="4343400" cy="466725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2"/>
            </a:solidFill>
            <a:miter lim="800000"/>
            <a:headEnd/>
            <a:tailEnd/>
          </a:ln>
          <a:effectLst>
            <a:outerShdw dist="35921" dir="2700000" algn="ctr" rotWithShape="0">
              <a:srgbClr val="336699"/>
            </a:outerShdw>
          </a:effectLst>
        </p:spPr>
        <p:txBody>
          <a:bodyPr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Arial" charset="0"/>
                <a:ea typeface="黑体"/>
                <a:cs typeface="+mn-cs"/>
              </a:rPr>
              <a:t>Evaluate address</a:t>
            </a:r>
          </a:p>
        </p:txBody>
      </p:sp>
      <p:sp>
        <p:nvSpPr>
          <p:cNvPr id="47111" name="Text Box 7"/>
          <p:cNvSpPr txBox="1">
            <a:spLocks noChangeArrowheads="1"/>
          </p:cNvSpPr>
          <p:nvPr/>
        </p:nvSpPr>
        <p:spPr bwMode="auto">
          <a:xfrm>
            <a:off x="1714500" y="4114800"/>
            <a:ext cx="4343400" cy="466725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2"/>
            </a:solidFill>
            <a:miter lim="800000"/>
            <a:headEnd/>
            <a:tailEnd/>
          </a:ln>
          <a:effectLst>
            <a:outerShdw dist="35921" dir="2700000" algn="ctr" rotWithShape="0">
              <a:srgbClr val="336699"/>
            </a:outerShdw>
          </a:effectLst>
        </p:spPr>
        <p:txBody>
          <a:bodyPr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Arial" charset="0"/>
                <a:ea typeface="黑体"/>
                <a:cs typeface="+mn-cs"/>
              </a:rPr>
              <a:t>Fetch operands from memory</a:t>
            </a:r>
          </a:p>
        </p:txBody>
      </p:sp>
      <p:sp>
        <p:nvSpPr>
          <p:cNvPr id="47112" name="Text Box 8"/>
          <p:cNvSpPr txBox="1">
            <a:spLocks noChangeArrowheads="1"/>
          </p:cNvSpPr>
          <p:nvPr/>
        </p:nvSpPr>
        <p:spPr bwMode="auto">
          <a:xfrm>
            <a:off x="1714500" y="4953000"/>
            <a:ext cx="4343400" cy="466725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2"/>
            </a:solidFill>
            <a:miter lim="800000"/>
            <a:headEnd/>
            <a:tailEnd/>
          </a:ln>
          <a:effectLst>
            <a:outerShdw dist="35921" dir="2700000" algn="ctr" rotWithShape="0">
              <a:srgbClr val="336699"/>
            </a:outerShdw>
          </a:effectLst>
        </p:spPr>
        <p:txBody>
          <a:bodyPr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Arial" charset="0"/>
                <a:ea typeface="黑体"/>
                <a:cs typeface="+mn-cs"/>
              </a:rPr>
              <a:t>Execute operation</a:t>
            </a:r>
          </a:p>
        </p:txBody>
      </p:sp>
      <p:sp>
        <p:nvSpPr>
          <p:cNvPr id="32782" name="Line 25"/>
          <p:cNvSpPr>
            <a:spLocks noChangeShapeType="1"/>
          </p:cNvSpPr>
          <p:nvPr/>
        </p:nvSpPr>
        <p:spPr bwMode="auto">
          <a:xfrm>
            <a:off x="2324100" y="6248400"/>
            <a:ext cx="0" cy="3048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-2500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2783" name="Line 26"/>
          <p:cNvSpPr>
            <a:spLocks noChangeShapeType="1"/>
          </p:cNvSpPr>
          <p:nvPr/>
        </p:nvSpPr>
        <p:spPr bwMode="auto">
          <a:xfrm flipH="1">
            <a:off x="1485900" y="6553200"/>
            <a:ext cx="838200" cy="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-2500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2784" name="Line 27"/>
          <p:cNvSpPr>
            <a:spLocks noChangeShapeType="1"/>
          </p:cNvSpPr>
          <p:nvPr/>
        </p:nvSpPr>
        <p:spPr bwMode="auto">
          <a:xfrm flipV="1">
            <a:off x="1485900" y="1295400"/>
            <a:ext cx="0" cy="52578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-2500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2785" name="Line 28"/>
          <p:cNvSpPr>
            <a:spLocks noChangeShapeType="1"/>
          </p:cNvSpPr>
          <p:nvPr/>
        </p:nvSpPr>
        <p:spPr bwMode="auto">
          <a:xfrm>
            <a:off x="1485900" y="1295400"/>
            <a:ext cx="838200" cy="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-2500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2786" name="Line 29"/>
          <p:cNvSpPr>
            <a:spLocks noChangeShapeType="1"/>
          </p:cNvSpPr>
          <p:nvPr/>
        </p:nvSpPr>
        <p:spPr bwMode="auto">
          <a:xfrm>
            <a:off x="2324100" y="1295400"/>
            <a:ext cx="0" cy="3048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-2500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7113" name="Text Box 9"/>
          <p:cNvSpPr txBox="1">
            <a:spLocks noChangeArrowheads="1"/>
          </p:cNvSpPr>
          <p:nvPr/>
        </p:nvSpPr>
        <p:spPr bwMode="auto">
          <a:xfrm>
            <a:off x="1714500" y="5791200"/>
            <a:ext cx="4343400" cy="466725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2"/>
            </a:solidFill>
            <a:miter lim="800000"/>
            <a:headEnd/>
            <a:tailEnd/>
          </a:ln>
          <a:effectLst>
            <a:outerShdw dist="35921" dir="2700000" algn="ctr" rotWithShape="0">
              <a:srgbClr val="336699"/>
            </a:outerShdw>
          </a:effectLst>
        </p:spPr>
        <p:txBody>
          <a:bodyPr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Arial" charset="0"/>
                <a:ea typeface="黑体"/>
                <a:cs typeface="+mn-cs"/>
              </a:rPr>
              <a:t>Store result</a:t>
            </a:r>
          </a:p>
        </p:txBody>
      </p:sp>
      <p:sp>
        <p:nvSpPr>
          <p:cNvPr id="47108" name="Text Box 4"/>
          <p:cNvSpPr txBox="1">
            <a:spLocks noChangeArrowheads="1"/>
          </p:cNvSpPr>
          <p:nvPr/>
        </p:nvSpPr>
        <p:spPr bwMode="auto">
          <a:xfrm>
            <a:off x="1714500" y="1600200"/>
            <a:ext cx="4343400" cy="466725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2"/>
            </a:solidFill>
            <a:miter lim="800000"/>
            <a:headEnd/>
            <a:tailEnd/>
          </a:ln>
          <a:effectLst>
            <a:outerShdw dist="35921" dir="2700000" algn="ctr" rotWithShape="0">
              <a:srgbClr val="336699"/>
            </a:outerShdw>
          </a:effectLst>
        </p:spPr>
        <p:txBody>
          <a:bodyPr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Arial" charset="0"/>
                <a:ea typeface="黑体"/>
                <a:cs typeface="+mn-cs"/>
              </a:rPr>
              <a:t>Fetch instruction from memory</a:t>
            </a:r>
          </a:p>
        </p:txBody>
      </p:sp>
      <p:grpSp>
        <p:nvGrpSpPr>
          <p:cNvPr id="21" name="组合 20"/>
          <p:cNvGrpSpPr/>
          <p:nvPr/>
        </p:nvGrpSpPr>
        <p:grpSpPr>
          <a:xfrm>
            <a:off x="7543800" y="1143000"/>
            <a:ext cx="914400" cy="5257800"/>
            <a:chOff x="7543800" y="1143000"/>
            <a:chExt cx="914400" cy="5257800"/>
          </a:xfrm>
        </p:grpSpPr>
        <p:sp>
          <p:nvSpPr>
            <p:cNvPr id="22" name="Line 5"/>
            <p:cNvSpPr>
              <a:spLocks noChangeShapeType="1"/>
            </p:cNvSpPr>
            <p:nvPr/>
          </p:nvSpPr>
          <p:spPr bwMode="auto">
            <a:xfrm>
              <a:off x="8077200" y="1905000"/>
              <a:ext cx="0" cy="38100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3" name="Line 6"/>
            <p:cNvSpPr>
              <a:spLocks noChangeShapeType="1"/>
            </p:cNvSpPr>
            <p:nvPr/>
          </p:nvSpPr>
          <p:spPr bwMode="auto">
            <a:xfrm>
              <a:off x="8101013" y="2743200"/>
              <a:ext cx="0" cy="38100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4" name="Line 7"/>
            <p:cNvSpPr>
              <a:spLocks noChangeShapeType="1"/>
            </p:cNvSpPr>
            <p:nvPr/>
          </p:nvSpPr>
          <p:spPr bwMode="auto">
            <a:xfrm>
              <a:off x="8077200" y="3581400"/>
              <a:ext cx="0" cy="38100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5" name="Line 8"/>
            <p:cNvSpPr>
              <a:spLocks noChangeShapeType="1"/>
            </p:cNvSpPr>
            <p:nvPr/>
          </p:nvSpPr>
          <p:spPr bwMode="auto">
            <a:xfrm>
              <a:off x="8056563" y="4419600"/>
              <a:ext cx="0" cy="38100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6" name="Line 9"/>
            <p:cNvSpPr>
              <a:spLocks noChangeShapeType="1"/>
            </p:cNvSpPr>
            <p:nvPr/>
          </p:nvSpPr>
          <p:spPr bwMode="auto">
            <a:xfrm>
              <a:off x="8070850" y="5257800"/>
              <a:ext cx="0" cy="38100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7" name="Text Box 10"/>
            <p:cNvSpPr txBox="1">
              <a:spLocks noChangeArrowheads="1"/>
            </p:cNvSpPr>
            <p:nvPr/>
          </p:nvSpPr>
          <p:spPr bwMode="auto">
            <a:xfrm>
              <a:off x="7772400" y="3124200"/>
              <a:ext cx="685800" cy="4667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accent2"/>
              </a:solidFill>
              <a:miter lim="800000"/>
              <a:headEnd/>
              <a:tailEnd/>
            </a:ln>
            <a:effectLst>
              <a:outerShdw dist="35921" dir="2700000" algn="ctr" rotWithShape="0">
                <a:srgbClr val="336699"/>
              </a:outerShdw>
            </a:effectLst>
          </p:spPr>
          <p:txBody>
            <a:bodyPr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333399"/>
                  </a:solidFill>
                  <a:effectLst/>
                  <a:uLnTx/>
                  <a:uFillTx/>
                  <a:latin typeface="Arial" charset="0"/>
                  <a:ea typeface="黑体"/>
                  <a:cs typeface="+mn-cs"/>
                </a:rPr>
                <a:t>EA</a:t>
              </a:r>
            </a:p>
          </p:txBody>
        </p:sp>
        <p:sp>
          <p:nvSpPr>
            <p:cNvPr id="28" name="Text Box 11"/>
            <p:cNvSpPr txBox="1">
              <a:spLocks noChangeArrowheads="1"/>
            </p:cNvSpPr>
            <p:nvPr/>
          </p:nvSpPr>
          <p:spPr bwMode="auto">
            <a:xfrm>
              <a:off x="7772400" y="3962400"/>
              <a:ext cx="685800" cy="4667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accent2"/>
              </a:solidFill>
              <a:miter lim="800000"/>
              <a:headEnd/>
              <a:tailEnd/>
            </a:ln>
            <a:effectLst>
              <a:outerShdw dist="35921" dir="2700000" algn="ctr" rotWithShape="0">
                <a:srgbClr val="336699"/>
              </a:outerShdw>
            </a:effectLst>
          </p:spPr>
          <p:txBody>
            <a:bodyPr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333399"/>
                  </a:solidFill>
                  <a:effectLst/>
                  <a:uLnTx/>
                  <a:uFillTx/>
                  <a:latin typeface="Arial" charset="0"/>
                  <a:ea typeface="黑体"/>
                  <a:cs typeface="+mn-cs"/>
                </a:rPr>
                <a:t>OP</a:t>
              </a:r>
            </a:p>
          </p:txBody>
        </p:sp>
        <p:sp>
          <p:nvSpPr>
            <p:cNvPr id="29" name="Text Box 12"/>
            <p:cNvSpPr txBox="1">
              <a:spLocks noChangeArrowheads="1"/>
            </p:cNvSpPr>
            <p:nvPr/>
          </p:nvSpPr>
          <p:spPr bwMode="auto">
            <a:xfrm>
              <a:off x="7772400" y="4800600"/>
              <a:ext cx="685800" cy="4667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accent2"/>
              </a:solidFill>
              <a:miter lim="800000"/>
              <a:headEnd/>
              <a:tailEnd/>
            </a:ln>
            <a:effectLst>
              <a:outerShdw dist="35921" dir="2700000" algn="ctr" rotWithShape="0">
                <a:srgbClr val="336699"/>
              </a:outerShdw>
            </a:effectLst>
          </p:spPr>
          <p:txBody>
            <a:bodyPr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333399"/>
                  </a:solidFill>
                  <a:effectLst/>
                  <a:uLnTx/>
                  <a:uFillTx/>
                  <a:latin typeface="Arial" charset="0"/>
                  <a:ea typeface="黑体"/>
                  <a:cs typeface="+mn-cs"/>
                </a:rPr>
                <a:t>EX</a:t>
              </a:r>
            </a:p>
          </p:txBody>
        </p:sp>
        <p:sp>
          <p:nvSpPr>
            <p:cNvPr id="30" name="Line 13"/>
            <p:cNvSpPr>
              <a:spLocks noChangeShapeType="1"/>
            </p:cNvSpPr>
            <p:nvPr/>
          </p:nvSpPr>
          <p:spPr bwMode="auto">
            <a:xfrm>
              <a:off x="8077200" y="6096000"/>
              <a:ext cx="0" cy="30480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1" name="Line 14"/>
            <p:cNvSpPr>
              <a:spLocks noChangeShapeType="1"/>
            </p:cNvSpPr>
            <p:nvPr/>
          </p:nvSpPr>
          <p:spPr bwMode="auto">
            <a:xfrm flipH="1">
              <a:off x="7543800" y="6400800"/>
              <a:ext cx="533400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2" name="Line 15"/>
            <p:cNvSpPr>
              <a:spLocks noChangeShapeType="1"/>
            </p:cNvSpPr>
            <p:nvPr/>
          </p:nvSpPr>
          <p:spPr bwMode="auto">
            <a:xfrm flipV="1">
              <a:off x="7543800" y="1143000"/>
              <a:ext cx="0" cy="525780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3" name="Line 16"/>
            <p:cNvSpPr>
              <a:spLocks noChangeShapeType="1"/>
            </p:cNvSpPr>
            <p:nvPr/>
          </p:nvSpPr>
          <p:spPr bwMode="auto">
            <a:xfrm>
              <a:off x="7543800" y="1143000"/>
              <a:ext cx="533400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4" name="Line 17"/>
            <p:cNvSpPr>
              <a:spLocks noChangeShapeType="1"/>
            </p:cNvSpPr>
            <p:nvPr/>
          </p:nvSpPr>
          <p:spPr bwMode="auto">
            <a:xfrm>
              <a:off x="8077200" y="1143000"/>
              <a:ext cx="0" cy="30480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5" name="Text Box 18"/>
            <p:cNvSpPr txBox="1">
              <a:spLocks noChangeArrowheads="1"/>
            </p:cNvSpPr>
            <p:nvPr/>
          </p:nvSpPr>
          <p:spPr bwMode="auto">
            <a:xfrm>
              <a:off x="7772400" y="5638800"/>
              <a:ext cx="685800" cy="4667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accent2"/>
              </a:solidFill>
              <a:miter lim="800000"/>
              <a:headEnd/>
              <a:tailEnd/>
            </a:ln>
            <a:effectLst>
              <a:outerShdw dist="35921" dir="2700000" algn="ctr" rotWithShape="0">
                <a:srgbClr val="336699"/>
              </a:outerShdw>
            </a:effectLst>
          </p:spPr>
          <p:txBody>
            <a:bodyPr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333399"/>
                  </a:solidFill>
                  <a:effectLst/>
                  <a:uLnTx/>
                  <a:uFillTx/>
                  <a:latin typeface="Arial" charset="0"/>
                  <a:ea typeface="黑体"/>
                  <a:cs typeface="+mn-cs"/>
                </a:rPr>
                <a:t>S</a:t>
              </a:r>
            </a:p>
          </p:txBody>
        </p:sp>
        <p:sp>
          <p:nvSpPr>
            <p:cNvPr id="36" name="Text Box 19"/>
            <p:cNvSpPr txBox="1">
              <a:spLocks noChangeArrowheads="1"/>
            </p:cNvSpPr>
            <p:nvPr/>
          </p:nvSpPr>
          <p:spPr bwMode="auto">
            <a:xfrm>
              <a:off x="7772400" y="1447800"/>
              <a:ext cx="685800" cy="466725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accent2"/>
              </a:solidFill>
              <a:miter lim="800000"/>
              <a:headEnd/>
              <a:tailEnd/>
            </a:ln>
            <a:effectLst>
              <a:outerShdw dist="35921" dir="2700000" algn="ctr" rotWithShape="0">
                <a:srgbClr val="336699"/>
              </a:outerShdw>
            </a:effectLst>
          </p:spPr>
          <p:txBody>
            <a:bodyPr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黑体"/>
                  <a:cs typeface="+mn-cs"/>
                </a:rPr>
                <a:t>F</a:t>
              </a:r>
            </a:p>
          </p:txBody>
        </p:sp>
        <p:sp>
          <p:nvSpPr>
            <p:cNvPr id="37" name="Text Box 4"/>
            <p:cNvSpPr txBox="1">
              <a:spLocks noChangeArrowheads="1"/>
            </p:cNvSpPr>
            <p:nvPr/>
          </p:nvSpPr>
          <p:spPr bwMode="auto">
            <a:xfrm>
              <a:off x="7772400" y="2286000"/>
              <a:ext cx="685800" cy="4667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accent2"/>
              </a:solidFill>
              <a:miter lim="800000"/>
              <a:headEnd/>
              <a:tailEnd/>
            </a:ln>
            <a:effectLst>
              <a:outerShdw dist="35921" dir="2700000" algn="ctr" rotWithShape="0">
                <a:srgbClr val="336699"/>
              </a:outerShdw>
            </a:effectLst>
          </p:spPr>
          <p:txBody>
            <a:bodyPr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333399"/>
                  </a:solidFill>
                  <a:effectLst/>
                  <a:uLnTx/>
                  <a:uFillTx/>
                  <a:latin typeface="Arial" charset="0"/>
                  <a:ea typeface="黑体"/>
                  <a:cs typeface="+mn-cs"/>
                </a:rPr>
                <a:t>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440378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日期占位符 1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l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Font typeface="Gungsuh" pitchFamily="18" charset="-127"/>
              <a:buChar char="-"/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5CB04CF-627A-40F6-89D2-BF961319D5A5}" type="datetime1">
              <a:rPr kumimoji="0" lang="zh-CN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2021/10/20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4819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l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Font typeface="Gungsuh" pitchFamily="18" charset="-127"/>
              <a:buChar char="-"/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297C2F9-4EDD-423A-B4D0-35B86CD4E7CF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4820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Instruction</a:t>
            </a:r>
          </a:p>
        </p:txBody>
      </p:sp>
      <p:sp>
        <p:nvSpPr>
          <p:cNvPr id="3482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28600" y="1066800"/>
            <a:ext cx="8458200" cy="5791200"/>
          </a:xfrm>
        </p:spPr>
        <p:txBody>
          <a:bodyPr/>
          <a:lstStyle/>
          <a:p>
            <a:r>
              <a:rPr lang="en-US" altLang="zh-CN" sz="2000" dirty="0">
                <a:ea typeface="宋体" panose="02010600030101010101" pitchFamily="2" charset="-122"/>
              </a:rPr>
              <a:t>The instruction is the fundamental unit of work.</a:t>
            </a:r>
          </a:p>
          <a:p>
            <a:r>
              <a:rPr lang="en-US" altLang="zh-CN" sz="2000" dirty="0">
                <a:ea typeface="宋体" panose="02010600030101010101" pitchFamily="2" charset="-122"/>
              </a:rPr>
              <a:t>Specifies two things:</a:t>
            </a:r>
          </a:p>
          <a:p>
            <a:pPr marL="576263" lvl="1" indent="-234950"/>
            <a:r>
              <a:rPr lang="en-US" altLang="zh-CN" sz="1800" i="1" u="sng" dirty="0">
                <a:latin typeface="Courier"/>
              </a:rPr>
              <a:t>opcode</a:t>
            </a:r>
            <a:r>
              <a:rPr lang="en-US" altLang="zh-CN" sz="1800" dirty="0">
                <a:latin typeface="Courier"/>
              </a:rPr>
              <a:t>: operation to be performed</a:t>
            </a:r>
          </a:p>
          <a:p>
            <a:pPr marL="576263" lvl="1" indent="-234950"/>
            <a:r>
              <a:rPr lang="en-US" altLang="zh-CN" sz="1800" i="1" u="sng" dirty="0">
                <a:latin typeface="Courier"/>
              </a:rPr>
              <a:t>operands</a:t>
            </a:r>
            <a:r>
              <a:rPr lang="en-US" altLang="zh-CN" sz="1800" dirty="0">
                <a:latin typeface="Courier"/>
              </a:rPr>
              <a:t>: data/locations to be used for operation</a:t>
            </a:r>
            <a:endParaRPr lang="en-US" altLang="zh-CN" sz="2000" dirty="0">
              <a:ea typeface="宋体" panose="02010600030101010101" pitchFamily="2" charset="-122"/>
            </a:endParaRPr>
          </a:p>
          <a:p>
            <a:r>
              <a:rPr lang="en-US" altLang="zh-CN" sz="2000" dirty="0">
                <a:ea typeface="宋体" panose="02010600030101010101" pitchFamily="2" charset="-122"/>
              </a:rPr>
              <a:t>An instruction is encoded as a </a:t>
            </a:r>
            <a:r>
              <a:rPr lang="en-US" altLang="zh-CN" sz="2000" u="sng" dirty="0">
                <a:ea typeface="宋体" panose="02010600030101010101" pitchFamily="2" charset="-122"/>
              </a:rPr>
              <a:t>sequence of bits</a:t>
            </a:r>
            <a:r>
              <a:rPr lang="en-US" altLang="zh-CN" sz="2000" dirty="0">
                <a:ea typeface="宋体" panose="02010600030101010101" pitchFamily="2" charset="-122"/>
              </a:rPr>
              <a:t>.  </a:t>
            </a:r>
            <a:br>
              <a:rPr lang="en-US" altLang="zh-CN" sz="2000" dirty="0">
                <a:ea typeface="宋体" panose="02010600030101010101" pitchFamily="2" charset="-122"/>
              </a:rPr>
            </a:br>
            <a:r>
              <a:rPr lang="en-US" altLang="zh-CN" sz="2000" i="1" dirty="0">
                <a:ea typeface="宋体" panose="02010600030101010101" pitchFamily="2" charset="-122"/>
              </a:rPr>
              <a:t>(Just like data!)</a:t>
            </a:r>
          </a:p>
          <a:p>
            <a:pPr marL="576263" lvl="1" indent="-234950"/>
            <a:r>
              <a:rPr lang="en-US" altLang="zh-CN" sz="1800" dirty="0">
                <a:latin typeface="Courier"/>
              </a:rPr>
              <a:t>Often, but not always, instructions have a fixed length,</a:t>
            </a:r>
            <a:br>
              <a:rPr lang="en-US" altLang="zh-CN" sz="1800" dirty="0">
                <a:latin typeface="Courier"/>
              </a:rPr>
            </a:br>
            <a:r>
              <a:rPr lang="en-US" altLang="zh-CN" sz="1800" dirty="0">
                <a:latin typeface="Courier"/>
              </a:rPr>
              <a:t>such as 16 or 32 bits.</a:t>
            </a:r>
          </a:p>
          <a:p>
            <a:pPr marL="576263" lvl="1" indent="-234950"/>
            <a:r>
              <a:rPr lang="en-US" altLang="zh-CN" sz="1800" dirty="0">
                <a:latin typeface="Courier"/>
              </a:rPr>
              <a:t>Control unit interprets instruction:</a:t>
            </a:r>
            <a:br>
              <a:rPr lang="en-US" altLang="zh-CN" sz="1800" dirty="0">
                <a:latin typeface="Courier"/>
              </a:rPr>
            </a:br>
            <a:r>
              <a:rPr lang="en-US" altLang="zh-CN" sz="1800" dirty="0">
                <a:latin typeface="Courier"/>
              </a:rPr>
              <a:t>generates sequence of control signals to carry out operation.</a:t>
            </a:r>
          </a:p>
          <a:p>
            <a:pPr marL="576263" lvl="1" indent="-234950"/>
            <a:r>
              <a:rPr lang="en-US" altLang="zh-CN" sz="1800" dirty="0">
                <a:latin typeface="Courier"/>
              </a:rPr>
              <a:t>Operation is either executed completely, or not at all.</a:t>
            </a:r>
            <a:endParaRPr lang="en-US" altLang="zh-CN" sz="2000" b="0" dirty="0">
              <a:ea typeface="宋体" panose="02010600030101010101" pitchFamily="2" charset="-122"/>
            </a:endParaRPr>
          </a:p>
          <a:p>
            <a:r>
              <a:rPr lang="en-US" altLang="zh-CN" sz="2000" dirty="0">
                <a:ea typeface="宋体" panose="02010600030101010101" pitchFamily="2" charset="-122"/>
              </a:rPr>
              <a:t>A computer’s instructions and their formats is known as its</a:t>
            </a:r>
            <a:br>
              <a:rPr lang="en-US" altLang="zh-CN" sz="2000" dirty="0">
                <a:ea typeface="宋体" panose="02010600030101010101" pitchFamily="2" charset="-122"/>
              </a:rPr>
            </a:br>
            <a:r>
              <a:rPr lang="en-US" altLang="zh-CN" sz="2000" b="0" i="1" dirty="0">
                <a:solidFill>
                  <a:srgbClr val="CE0000"/>
                </a:solidFill>
                <a:ea typeface="宋体" panose="02010600030101010101" pitchFamily="2" charset="-122"/>
              </a:rPr>
              <a:t>Instruction Set Architecture</a:t>
            </a:r>
            <a:r>
              <a:rPr lang="en-US" altLang="zh-CN" sz="2000" b="0" i="1" dirty="0">
                <a:ea typeface="宋体" panose="02010600030101010101" pitchFamily="2" charset="-122"/>
              </a:rPr>
              <a:t> (ISA)</a:t>
            </a:r>
            <a:r>
              <a:rPr lang="en-US" altLang="zh-CN" sz="2000" dirty="0">
                <a:ea typeface="宋体" panose="02010600030101010101" pitchFamily="2" charset="-122"/>
              </a:rPr>
              <a:t>.</a:t>
            </a:r>
          </a:p>
          <a:p>
            <a:pPr lvl="1"/>
            <a:r>
              <a:rPr lang="en-US" altLang="zh-CN" sz="1800" u="sng" dirty="0">
                <a:latin typeface="Courier"/>
                <a:ea typeface="宋体" panose="02010600030101010101" pitchFamily="2" charset="-122"/>
              </a:rPr>
              <a:t>Persistent</a:t>
            </a:r>
            <a:r>
              <a:rPr lang="en-US" altLang="zh-CN" sz="1800" dirty="0">
                <a:latin typeface="Courier"/>
                <a:ea typeface="宋体" panose="02010600030101010101" pitchFamily="2" charset="-122"/>
              </a:rPr>
              <a:t> ISA invented by UW grad Gene Amdahl (IBM 360)</a:t>
            </a:r>
          </a:p>
        </p:txBody>
      </p:sp>
    </p:spTree>
    <p:extLst>
      <p:ext uri="{BB962C8B-B14F-4D97-AF65-F5344CB8AC3E}">
        <p14:creationId xmlns:p14="http://schemas.microsoft.com/office/powerpoint/2010/main" val="18118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日期占位符 1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l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Font typeface="Gungsuh" pitchFamily="18" charset="-127"/>
              <a:buChar char="-"/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0EFE950-D23C-44C4-BAF0-501C9145D385}" type="datetime1">
              <a:rPr kumimoji="0" lang="zh-CN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2021/10/20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5843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l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Font typeface="Gungsuh" pitchFamily="18" charset="-127"/>
              <a:buChar char="-"/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78AEECD-5EF1-41D0-A0F8-74FC86DA4B76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5844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Example: LC-3 ADD Instruction</a:t>
            </a:r>
          </a:p>
        </p:txBody>
      </p:sp>
      <p:sp>
        <p:nvSpPr>
          <p:cNvPr id="35845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marL="0" indent="0">
              <a:buFont typeface="Wingdings" panose="05000000000000000000" pitchFamily="2" charset="2"/>
              <a:buNone/>
            </a:pPr>
            <a:r>
              <a:rPr lang="en-US" altLang="zh-CN" dirty="0">
                <a:ea typeface="宋体" panose="02010600030101010101" pitchFamily="2" charset="-122"/>
              </a:rPr>
              <a:t>LC-3 has 16-bit instructions.</a:t>
            </a:r>
          </a:p>
          <a:p>
            <a:pPr marL="576263" lvl="1" indent="-234950"/>
            <a:r>
              <a:rPr lang="en-US" altLang="zh-CN" dirty="0">
                <a:latin typeface="Courier"/>
              </a:rPr>
              <a:t>Each instruction has a four-bit opcode, bits [15:12].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zh-CN" dirty="0">
                <a:ea typeface="宋体" panose="02010600030101010101" pitchFamily="2" charset="-122"/>
              </a:rPr>
              <a:t>LC-3 has eight </a:t>
            </a:r>
            <a:r>
              <a:rPr lang="en-US" altLang="zh-CN" i="1" dirty="0">
                <a:ea typeface="宋体" panose="02010600030101010101" pitchFamily="2" charset="-122"/>
              </a:rPr>
              <a:t>registers</a:t>
            </a:r>
            <a:r>
              <a:rPr lang="en-US" altLang="zh-CN" dirty="0">
                <a:ea typeface="宋体" panose="02010600030101010101" pitchFamily="2" charset="-122"/>
              </a:rPr>
              <a:t> (R0-R7) for temporary storage.</a:t>
            </a:r>
          </a:p>
          <a:p>
            <a:pPr marL="576263" lvl="1" indent="-234950"/>
            <a:r>
              <a:rPr lang="en-US" altLang="zh-CN" dirty="0">
                <a:latin typeface="Courier"/>
              </a:rPr>
              <a:t>Sources and destination of ADD are registers.</a:t>
            </a:r>
          </a:p>
        </p:txBody>
      </p:sp>
      <p:sp>
        <p:nvSpPr>
          <p:cNvPr id="35846" name="Text Box 16"/>
          <p:cNvSpPr txBox="1">
            <a:spLocks noChangeArrowheads="1"/>
          </p:cNvSpPr>
          <p:nvPr/>
        </p:nvSpPr>
        <p:spPr bwMode="auto">
          <a:xfrm>
            <a:off x="990600" y="5029200"/>
            <a:ext cx="6365875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l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Font typeface="Gungsuh" pitchFamily="18" charset="-127"/>
              <a:buChar char="-"/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“</a:t>
            </a:r>
            <a:r>
              <a:rPr kumimoji="0" lang="en-US" altLang="zh-CN" sz="24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Add the contents of R2 to the contents of R6,</a:t>
            </a:r>
            <a:br>
              <a:rPr kumimoji="0" lang="en-US" altLang="zh-CN" sz="24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br>
            <a:r>
              <a:rPr kumimoji="0" lang="en-US" altLang="zh-CN" sz="24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and store the result in R6.”</a:t>
            </a:r>
          </a:p>
        </p:txBody>
      </p:sp>
      <p:pic>
        <p:nvPicPr>
          <p:cNvPr id="35847" name="Picture 20" descr="ch04-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971800"/>
            <a:ext cx="7315200" cy="182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279820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MH_Others_2">
            <a:extLst>
              <a:ext uri="{FF2B5EF4-FFF2-40B4-BE49-F238E27FC236}">
                <a16:creationId xmlns:a16="http://schemas.microsoft.com/office/drawing/2014/main" id="{9056126C-8529-435C-A5C5-25B6DCFEACB5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67798" y="224843"/>
            <a:ext cx="2023020" cy="492443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Outline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22" name="TextBox 7">
            <a:extLst>
              <a:ext uri="{FF2B5EF4-FFF2-40B4-BE49-F238E27FC236}">
                <a16:creationId xmlns:a16="http://schemas.microsoft.com/office/drawing/2014/main" id="{FBFB4F98-A1B6-4B54-9432-9B1BAD84A1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5912" y="1861642"/>
            <a:ext cx="7418983" cy="43842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square" lIns="105000" tIns="52500" rIns="105000" bIns="52500" anchor="ctr">
            <a:spAutoFit/>
          </a:bodyPr>
          <a:lstStyle>
            <a:lvl1pPr>
              <a:spcBef>
                <a:spcPts val="600"/>
              </a:spcBef>
              <a:buClr>
                <a:schemeClr val="accent1"/>
              </a:buClr>
              <a:buSzPct val="76000"/>
              <a:buFont typeface="Wingdings 3" panose="05040102010807070707" pitchFamily="18" charset="2"/>
              <a:buChar char=""/>
              <a:defRPr sz="2600">
                <a:solidFill>
                  <a:schemeClr val="tx1"/>
                </a:solidFill>
                <a:latin typeface="Gill Sans MT" panose="020B0502020104020203" pitchFamily="34" charset="0"/>
                <a:ea typeface="微软雅黑" panose="020B0503020204020204" pitchFamily="34" charset="-122"/>
                <a:sym typeface="Times New Roman" panose="02020603050405020304" pitchFamily="18" charset="0"/>
              </a:defRPr>
            </a:lvl1pPr>
            <a:lvl2pPr marL="742950" indent="-285750">
              <a:spcBef>
                <a:spcPts val="500"/>
              </a:spcBef>
              <a:buClr>
                <a:schemeClr val="accent2"/>
              </a:buClr>
              <a:buSzPct val="76000"/>
              <a:buFont typeface="Wingdings 3" panose="05040102010807070707" pitchFamily="18" charset="2"/>
              <a:buChar char=""/>
              <a:defRPr sz="2300">
                <a:solidFill>
                  <a:schemeClr val="tx2"/>
                </a:solidFill>
                <a:latin typeface="Gill Sans MT" panose="020B0502020104020203" pitchFamily="34" charset="0"/>
                <a:ea typeface="微软雅黑" panose="020B0503020204020204" pitchFamily="34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ts val="500"/>
              </a:spcBef>
              <a:buClr>
                <a:srgbClr val="BCBCBC"/>
              </a:buClr>
              <a:buSzPct val="76000"/>
              <a:buFont typeface="Wingdings 3" panose="05040102010807070707" pitchFamily="18" charset="2"/>
              <a:buChar char="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微软雅黑" panose="020B0503020204020204" pitchFamily="34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ts val="400"/>
              </a:spcBef>
              <a:buClr>
                <a:srgbClr val="8BA2B4"/>
              </a:buClr>
              <a:buSzPct val="70000"/>
              <a:buFont typeface="Wingdings" panose="05000000000000000000" pitchFamily="2" charset="2"/>
              <a:buChar char="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微软雅黑" panose="020B0503020204020204" pitchFamily="34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ts val="3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  <a:ea typeface="微软雅黑" panose="020B0503020204020204" pitchFamily="34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  <a:ea typeface="微软雅黑" panose="020B0503020204020204" pitchFamily="34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  <a:ea typeface="微软雅黑" panose="020B0503020204020204" pitchFamily="34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  <a:ea typeface="微软雅黑" panose="020B0503020204020204" pitchFamily="34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  <a:ea typeface="微软雅黑" panose="020B0503020204020204" pitchFamily="34" charset="-122"/>
                <a:sym typeface="Times New Roman" panose="02020603050405020304" pitchFamily="18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rgbClr val="4F81BD"/>
              </a:buClr>
              <a:buSzPct val="76000"/>
              <a:buFont typeface="Wingdings 3" panose="05040102010807070707" pitchFamily="18" charset="2"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339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Times New Roman" panose="02020603050405020304" pitchFamily="18" charset="0"/>
              </a:rPr>
              <a:t>Review</a:t>
            </a:r>
          </a:p>
        </p:txBody>
      </p:sp>
      <p:sp>
        <p:nvSpPr>
          <p:cNvPr id="23" name="Text Box 17">
            <a:extLst>
              <a:ext uri="{FF2B5EF4-FFF2-40B4-BE49-F238E27FC236}">
                <a16:creationId xmlns:a16="http://schemas.microsoft.com/office/drawing/2014/main" id="{10064102-F5B2-40A8-A097-05F8C082B5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7544" y="1768676"/>
            <a:ext cx="611764" cy="624357"/>
          </a:xfrm>
          <a:prstGeom prst="rect">
            <a:avLst/>
          </a:prstGeom>
          <a:solidFill>
            <a:srgbClr val="003399">
              <a:alpha val="67000"/>
            </a:srgbClr>
          </a:solidFill>
          <a:ln w="9525">
            <a:noFill/>
            <a:miter lim="800000"/>
            <a:headEnd/>
            <a:tailEnd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anchor="ctr" anchorCtr="1"/>
          <a:lstStyle>
            <a:lvl1pPr defTabSz="895350">
              <a:defRPr sz="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defTabSz="895350">
              <a:defRPr sz="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defTabSz="895350">
              <a:defRPr sz="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defTabSz="895350">
              <a:defRPr sz="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defTabSz="895350">
              <a:defRPr sz="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895350" fontAlgn="base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895350" fontAlgn="base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895350" fontAlgn="base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895350" fontAlgn="base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marL="0" marR="0" lvl="0" indent="0" algn="ctr" defTabSz="89535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1</a:t>
            </a:r>
          </a:p>
        </p:txBody>
      </p: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D93F16C4-A290-47B9-BA72-08B73E244C4D}"/>
              </a:ext>
            </a:extLst>
          </p:cNvPr>
          <p:cNvCxnSpPr/>
          <p:nvPr/>
        </p:nvCxnSpPr>
        <p:spPr>
          <a:xfrm>
            <a:off x="474181" y="2415697"/>
            <a:ext cx="8130267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 Box 17">
            <a:extLst>
              <a:ext uri="{FF2B5EF4-FFF2-40B4-BE49-F238E27FC236}">
                <a16:creationId xmlns:a16="http://schemas.microsoft.com/office/drawing/2014/main" id="{EF1DEE29-9275-45CA-A1C1-B2DD20A337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3592" y="3351456"/>
            <a:ext cx="611764" cy="624357"/>
          </a:xfrm>
          <a:prstGeom prst="rect">
            <a:avLst/>
          </a:prstGeom>
          <a:gradFill flip="none" rotWithShape="1">
            <a:gsLst>
              <a:gs pos="0">
                <a:srgbClr val="003399">
                  <a:tint val="66000"/>
                  <a:satMod val="160000"/>
                </a:srgbClr>
              </a:gs>
              <a:gs pos="50000">
                <a:srgbClr val="003399">
                  <a:tint val="44500"/>
                  <a:satMod val="160000"/>
                </a:srgbClr>
              </a:gs>
              <a:gs pos="100000">
                <a:srgbClr val="003399">
                  <a:tint val="23500"/>
                  <a:satMod val="160000"/>
                </a:srgbClr>
              </a:gs>
            </a:gsLst>
            <a:lin ang="18900000" scaled="1"/>
            <a:tileRect/>
          </a:gradFill>
          <a:ln w="9525">
            <a:noFill/>
            <a:miter lim="800000"/>
            <a:headEnd/>
            <a:tailEnd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anchor="ctr" anchorCtr="1"/>
          <a:lstStyle>
            <a:lvl1pPr defTabSz="895350">
              <a:defRPr sz="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defTabSz="895350">
              <a:defRPr sz="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defTabSz="895350">
              <a:defRPr sz="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defTabSz="895350">
              <a:defRPr sz="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defTabSz="895350">
              <a:defRPr sz="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895350" fontAlgn="base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895350" fontAlgn="base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895350" fontAlgn="base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895350" fontAlgn="base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marL="0" marR="0" lvl="0" indent="0" algn="ctr" defTabSz="89535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3</a:t>
            </a:r>
          </a:p>
        </p:txBody>
      </p:sp>
      <p:sp>
        <p:nvSpPr>
          <p:cNvPr id="33" name="矩形 17">
            <a:extLst>
              <a:ext uri="{FF2B5EF4-FFF2-40B4-BE49-F238E27FC236}">
                <a16:creationId xmlns:a16="http://schemas.microsoft.com/office/drawing/2014/main" id="{8D3CB30D-E9CE-4AAA-8189-C4674F81A9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59632" y="3444422"/>
            <a:ext cx="7344816" cy="43842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square" lIns="105000" tIns="52500" rIns="105000" bIns="52500" anchor="ctr">
            <a:spAutoFit/>
          </a:bodyPr>
          <a:lstStyle>
            <a:lvl1pPr>
              <a:spcBef>
                <a:spcPts val="600"/>
              </a:spcBef>
              <a:buClr>
                <a:schemeClr val="accent1"/>
              </a:buClr>
              <a:buSzPct val="76000"/>
              <a:buFont typeface="Wingdings 3" panose="05040102010807070707" pitchFamily="18" charset="2"/>
              <a:buChar char=""/>
              <a:defRPr sz="2600">
                <a:solidFill>
                  <a:schemeClr val="tx1"/>
                </a:solidFill>
                <a:latin typeface="Gill Sans MT" panose="020B0502020104020203" pitchFamily="34" charset="0"/>
                <a:ea typeface="微软雅黑" panose="020B0503020204020204" pitchFamily="34" charset="-122"/>
                <a:sym typeface="Times New Roman" panose="02020603050405020304" pitchFamily="18" charset="0"/>
              </a:defRPr>
            </a:lvl1pPr>
            <a:lvl2pPr marL="742950" indent="-285750">
              <a:spcBef>
                <a:spcPts val="500"/>
              </a:spcBef>
              <a:buClr>
                <a:schemeClr val="accent2"/>
              </a:buClr>
              <a:buSzPct val="76000"/>
              <a:buFont typeface="Wingdings 3" panose="05040102010807070707" pitchFamily="18" charset="2"/>
              <a:buChar char=""/>
              <a:defRPr sz="2300">
                <a:solidFill>
                  <a:schemeClr val="tx2"/>
                </a:solidFill>
                <a:latin typeface="Gill Sans MT" panose="020B0502020104020203" pitchFamily="34" charset="0"/>
                <a:ea typeface="微软雅黑" panose="020B0503020204020204" pitchFamily="34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ts val="500"/>
              </a:spcBef>
              <a:buClr>
                <a:srgbClr val="BCBCBC"/>
              </a:buClr>
              <a:buSzPct val="76000"/>
              <a:buFont typeface="Wingdings 3" panose="05040102010807070707" pitchFamily="18" charset="2"/>
              <a:buChar char="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微软雅黑" panose="020B0503020204020204" pitchFamily="34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ts val="400"/>
              </a:spcBef>
              <a:buClr>
                <a:srgbClr val="8BA2B4"/>
              </a:buClr>
              <a:buSzPct val="70000"/>
              <a:buFont typeface="Wingdings" panose="05000000000000000000" pitchFamily="2" charset="2"/>
              <a:buChar char="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微软雅黑" panose="020B0503020204020204" pitchFamily="34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ts val="3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  <a:ea typeface="微软雅黑" panose="020B0503020204020204" pitchFamily="34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  <a:ea typeface="微软雅黑" panose="020B0503020204020204" pitchFamily="34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  <a:ea typeface="微软雅黑" panose="020B0503020204020204" pitchFamily="34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  <a:ea typeface="微软雅黑" panose="020B0503020204020204" pitchFamily="34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  <a:ea typeface="微软雅黑" panose="020B0503020204020204" pitchFamily="34" charset="-122"/>
                <a:sym typeface="Times New Roman" panose="02020603050405020304" pitchFamily="18" charset="0"/>
              </a:defRPr>
            </a:lvl9pPr>
          </a:lstStyle>
          <a:p>
            <a:pPr lvl="0">
              <a:lnSpc>
                <a:spcPct val="90000"/>
              </a:lnSpc>
              <a:buClr>
                <a:srgbClr val="4F81BD"/>
              </a:buClr>
              <a:buNone/>
              <a:defRPr/>
            </a:pPr>
            <a:r>
              <a:rPr lang="en-US" altLang="zh-CN" sz="2400" b="1" baseline="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</a:rPr>
              <a:t>A Machine Structure</a:t>
            </a:r>
            <a:r>
              <a:rPr lang="zh-CN" altLang="en-US" sz="2400" b="1" baseline="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</a:rPr>
              <a:t>：</a:t>
            </a:r>
            <a:r>
              <a:rPr lang="en-US" altLang="zh-CN" sz="2400" b="1" baseline="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</a:rPr>
              <a:t>von Neumann Model</a:t>
            </a:r>
            <a:r>
              <a:rPr lang="zh-CN" altLang="en-US" sz="2400" b="1" kern="0" baseline="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</a:rPr>
              <a:t> 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180CF5E8-68AF-4F8B-B510-DB9A7B9CCB03}"/>
              </a:ext>
            </a:extLst>
          </p:cNvPr>
          <p:cNvCxnSpPr/>
          <p:nvPr/>
        </p:nvCxnSpPr>
        <p:spPr>
          <a:xfrm>
            <a:off x="438669" y="4005064"/>
            <a:ext cx="8130267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Box 17">
            <a:extLst>
              <a:ext uri="{FF2B5EF4-FFF2-40B4-BE49-F238E27FC236}">
                <a16:creationId xmlns:a16="http://schemas.microsoft.com/office/drawing/2014/main" id="{CE5C1212-F8ED-4FB6-A797-C6AFBC1794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3592" y="2554177"/>
            <a:ext cx="611764" cy="624357"/>
          </a:xfrm>
          <a:prstGeom prst="rect">
            <a:avLst/>
          </a:prstGeom>
          <a:gradFill flip="none" rotWithShape="1">
            <a:gsLst>
              <a:gs pos="0">
                <a:srgbClr val="003399">
                  <a:tint val="66000"/>
                  <a:satMod val="160000"/>
                </a:srgbClr>
              </a:gs>
              <a:gs pos="50000">
                <a:srgbClr val="003399">
                  <a:tint val="44500"/>
                  <a:satMod val="160000"/>
                </a:srgbClr>
              </a:gs>
              <a:gs pos="100000">
                <a:srgbClr val="003399">
                  <a:tint val="23500"/>
                  <a:satMod val="160000"/>
                </a:srgbClr>
              </a:gs>
            </a:gsLst>
            <a:lin ang="18900000" scaled="1"/>
            <a:tileRect/>
          </a:gradFill>
          <a:ln w="9525">
            <a:noFill/>
            <a:miter lim="800000"/>
            <a:headEnd/>
            <a:tailEnd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anchor="ctr" anchorCtr="1"/>
          <a:lstStyle>
            <a:lvl1pPr defTabSz="895350">
              <a:defRPr sz="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defTabSz="895350">
              <a:defRPr sz="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defTabSz="895350">
              <a:defRPr sz="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defTabSz="895350">
              <a:defRPr sz="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defTabSz="895350">
              <a:defRPr sz="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895350" fontAlgn="base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895350" fontAlgn="base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895350" fontAlgn="base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895350" fontAlgn="base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marL="0" marR="0" lvl="0" indent="0" algn="ctr" defTabSz="89535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2</a:t>
            </a:r>
          </a:p>
        </p:txBody>
      </p:sp>
      <p:sp>
        <p:nvSpPr>
          <p:cNvPr id="21" name="矩形 17">
            <a:extLst>
              <a:ext uri="{FF2B5EF4-FFF2-40B4-BE49-F238E27FC236}">
                <a16:creationId xmlns:a16="http://schemas.microsoft.com/office/drawing/2014/main" id="{71D289C4-D39F-4710-BBD5-91958FB299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59632" y="2647143"/>
            <a:ext cx="7344816" cy="43842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square" lIns="105000" tIns="52500" rIns="105000" bIns="52500" anchor="ctr">
            <a:spAutoFit/>
          </a:bodyPr>
          <a:lstStyle>
            <a:lvl1pPr>
              <a:spcBef>
                <a:spcPts val="600"/>
              </a:spcBef>
              <a:buClr>
                <a:schemeClr val="accent1"/>
              </a:buClr>
              <a:buSzPct val="76000"/>
              <a:buFont typeface="Wingdings 3" panose="05040102010807070707" pitchFamily="18" charset="2"/>
              <a:buChar char=""/>
              <a:defRPr sz="2600">
                <a:solidFill>
                  <a:schemeClr val="tx1"/>
                </a:solidFill>
                <a:latin typeface="Gill Sans MT" panose="020B0502020104020203" pitchFamily="34" charset="0"/>
                <a:ea typeface="微软雅黑" panose="020B0503020204020204" pitchFamily="34" charset="-122"/>
                <a:sym typeface="Times New Roman" panose="02020603050405020304" pitchFamily="18" charset="0"/>
              </a:defRPr>
            </a:lvl1pPr>
            <a:lvl2pPr marL="742950" indent="-285750">
              <a:spcBef>
                <a:spcPts val="500"/>
              </a:spcBef>
              <a:buClr>
                <a:schemeClr val="accent2"/>
              </a:buClr>
              <a:buSzPct val="76000"/>
              <a:buFont typeface="Wingdings 3" panose="05040102010807070707" pitchFamily="18" charset="2"/>
              <a:buChar char=""/>
              <a:defRPr sz="2300">
                <a:solidFill>
                  <a:schemeClr val="tx2"/>
                </a:solidFill>
                <a:latin typeface="Gill Sans MT" panose="020B0502020104020203" pitchFamily="34" charset="0"/>
                <a:ea typeface="微软雅黑" panose="020B0503020204020204" pitchFamily="34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ts val="500"/>
              </a:spcBef>
              <a:buClr>
                <a:srgbClr val="BCBCBC"/>
              </a:buClr>
              <a:buSzPct val="76000"/>
              <a:buFont typeface="Wingdings 3" panose="05040102010807070707" pitchFamily="18" charset="2"/>
              <a:buChar char="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微软雅黑" panose="020B0503020204020204" pitchFamily="34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ts val="400"/>
              </a:spcBef>
              <a:buClr>
                <a:srgbClr val="8BA2B4"/>
              </a:buClr>
              <a:buSzPct val="70000"/>
              <a:buFont typeface="Wingdings" panose="05000000000000000000" pitchFamily="2" charset="2"/>
              <a:buChar char="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微软雅黑" panose="020B0503020204020204" pitchFamily="34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ts val="3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  <a:ea typeface="微软雅黑" panose="020B0503020204020204" pitchFamily="34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  <a:ea typeface="微软雅黑" panose="020B0503020204020204" pitchFamily="34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  <a:ea typeface="微软雅黑" panose="020B0503020204020204" pitchFamily="34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  <a:ea typeface="微软雅黑" panose="020B0503020204020204" pitchFamily="34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  <a:ea typeface="微软雅黑" panose="020B0503020204020204" pitchFamily="34" charset="-122"/>
                <a:sym typeface="Times New Roman" panose="02020603050405020304" pitchFamily="18" charset="0"/>
              </a:defRPr>
            </a:lvl9pPr>
          </a:lstStyle>
          <a:p>
            <a:pPr lvl="0">
              <a:lnSpc>
                <a:spcPct val="90000"/>
              </a:lnSpc>
              <a:buClr>
                <a:srgbClr val="4F81BD"/>
              </a:buClr>
              <a:buNone/>
              <a:defRPr/>
            </a:pPr>
            <a:r>
              <a:rPr lang="en-US" altLang="zh-CN" sz="2400" b="1" baseline="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</a:rPr>
              <a:t>From ENIAC to the Stored Program Computer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F27503D4-1039-4406-BA5B-9D61A87E45D7}"/>
              </a:ext>
            </a:extLst>
          </p:cNvPr>
          <p:cNvCxnSpPr/>
          <p:nvPr/>
        </p:nvCxnSpPr>
        <p:spPr>
          <a:xfrm>
            <a:off x="438669" y="3207785"/>
            <a:ext cx="8130267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30B97DD4-DFAF-460E-BBC2-FAD7477409F4}"/>
              </a:ext>
            </a:extLst>
          </p:cNvPr>
          <p:cNvCxnSpPr/>
          <p:nvPr/>
        </p:nvCxnSpPr>
        <p:spPr>
          <a:xfrm>
            <a:off x="474181" y="3212976"/>
            <a:ext cx="8130267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 Box 17">
            <a:extLst>
              <a:ext uri="{FF2B5EF4-FFF2-40B4-BE49-F238E27FC236}">
                <a16:creationId xmlns:a16="http://schemas.microsoft.com/office/drawing/2014/main" id="{F2A6EB95-A217-45C7-8DA1-F9D56EBAD5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3592" y="4143544"/>
            <a:ext cx="611764" cy="624357"/>
          </a:xfrm>
          <a:prstGeom prst="rect">
            <a:avLst/>
          </a:prstGeom>
          <a:gradFill flip="none" rotWithShape="1">
            <a:gsLst>
              <a:gs pos="0">
                <a:srgbClr val="003399">
                  <a:tint val="66000"/>
                  <a:satMod val="160000"/>
                </a:srgbClr>
              </a:gs>
              <a:gs pos="50000">
                <a:srgbClr val="003399">
                  <a:tint val="44500"/>
                  <a:satMod val="160000"/>
                </a:srgbClr>
              </a:gs>
              <a:gs pos="100000">
                <a:srgbClr val="003399">
                  <a:tint val="23500"/>
                  <a:satMod val="160000"/>
                </a:srgbClr>
              </a:gs>
            </a:gsLst>
            <a:lin ang="18900000" scaled="1"/>
            <a:tileRect/>
          </a:gradFill>
          <a:ln w="9525">
            <a:noFill/>
            <a:miter lim="800000"/>
            <a:headEnd/>
            <a:tailEnd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anchor="ctr" anchorCtr="1"/>
          <a:lstStyle>
            <a:lvl1pPr defTabSz="895350">
              <a:defRPr sz="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defTabSz="895350">
              <a:defRPr sz="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defTabSz="895350">
              <a:defRPr sz="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defTabSz="895350">
              <a:defRPr sz="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defTabSz="895350">
              <a:defRPr sz="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895350" fontAlgn="base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895350" fontAlgn="base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895350" fontAlgn="base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895350" fontAlgn="base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marL="0" marR="0" lvl="0" indent="0" algn="ctr" defTabSz="89535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4</a:t>
            </a:r>
          </a:p>
        </p:txBody>
      </p:sp>
      <p:sp>
        <p:nvSpPr>
          <p:cNvPr id="38" name="矩形 17">
            <a:extLst>
              <a:ext uri="{FF2B5EF4-FFF2-40B4-BE49-F238E27FC236}">
                <a16:creationId xmlns:a16="http://schemas.microsoft.com/office/drawing/2014/main" id="{F662604F-4382-4FEE-B5E3-B873FB9B4A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59632" y="4236510"/>
            <a:ext cx="7344816" cy="43842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square" lIns="105000" tIns="52500" rIns="105000" bIns="52500" anchor="ctr">
            <a:spAutoFit/>
          </a:bodyPr>
          <a:lstStyle>
            <a:lvl1pPr>
              <a:spcBef>
                <a:spcPts val="600"/>
              </a:spcBef>
              <a:buClr>
                <a:schemeClr val="accent1"/>
              </a:buClr>
              <a:buSzPct val="76000"/>
              <a:buFont typeface="Wingdings 3" panose="05040102010807070707" pitchFamily="18" charset="2"/>
              <a:buChar char=""/>
              <a:defRPr sz="2600">
                <a:solidFill>
                  <a:schemeClr val="tx1"/>
                </a:solidFill>
                <a:latin typeface="Gill Sans MT" panose="020B0502020104020203" pitchFamily="34" charset="0"/>
                <a:ea typeface="微软雅黑" panose="020B0503020204020204" pitchFamily="34" charset="-122"/>
                <a:sym typeface="Times New Roman" panose="02020603050405020304" pitchFamily="18" charset="0"/>
              </a:defRPr>
            </a:lvl1pPr>
            <a:lvl2pPr marL="742950" indent="-285750">
              <a:spcBef>
                <a:spcPts val="500"/>
              </a:spcBef>
              <a:buClr>
                <a:schemeClr val="accent2"/>
              </a:buClr>
              <a:buSzPct val="76000"/>
              <a:buFont typeface="Wingdings 3" panose="05040102010807070707" pitchFamily="18" charset="2"/>
              <a:buChar char=""/>
              <a:defRPr sz="2300">
                <a:solidFill>
                  <a:schemeClr val="tx2"/>
                </a:solidFill>
                <a:latin typeface="Gill Sans MT" panose="020B0502020104020203" pitchFamily="34" charset="0"/>
                <a:ea typeface="微软雅黑" panose="020B0503020204020204" pitchFamily="34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ts val="500"/>
              </a:spcBef>
              <a:buClr>
                <a:srgbClr val="BCBCBC"/>
              </a:buClr>
              <a:buSzPct val="76000"/>
              <a:buFont typeface="Wingdings 3" panose="05040102010807070707" pitchFamily="18" charset="2"/>
              <a:buChar char="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微软雅黑" panose="020B0503020204020204" pitchFamily="34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ts val="400"/>
              </a:spcBef>
              <a:buClr>
                <a:srgbClr val="8BA2B4"/>
              </a:buClr>
              <a:buSzPct val="70000"/>
              <a:buFont typeface="Wingdings" panose="05000000000000000000" pitchFamily="2" charset="2"/>
              <a:buChar char="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微软雅黑" panose="020B0503020204020204" pitchFamily="34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ts val="3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  <a:ea typeface="微软雅黑" panose="020B0503020204020204" pitchFamily="34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  <a:ea typeface="微软雅黑" panose="020B0503020204020204" pitchFamily="34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  <a:ea typeface="微软雅黑" panose="020B0503020204020204" pitchFamily="34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  <a:ea typeface="微软雅黑" panose="020B0503020204020204" pitchFamily="34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  <a:ea typeface="微软雅黑" panose="020B0503020204020204" pitchFamily="34" charset="-122"/>
                <a:sym typeface="Times New Roman" panose="02020603050405020304" pitchFamily="18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rgbClr val="4F81BD"/>
              </a:buClr>
              <a:buSzPct val="76000"/>
              <a:buFont typeface="Wingdings 3" panose="05040102010807070707" pitchFamily="18" charset="2"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Times New Roman" panose="02020603050405020304" pitchFamily="18" charset="0"/>
              </a:rPr>
              <a:t>Summary</a:t>
            </a:r>
          </a:p>
        </p:txBody>
      </p:sp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EA20B8CD-2A08-41F9-9C3E-98C5A0BC9771}"/>
              </a:ext>
            </a:extLst>
          </p:cNvPr>
          <p:cNvCxnSpPr/>
          <p:nvPr/>
        </p:nvCxnSpPr>
        <p:spPr>
          <a:xfrm>
            <a:off x="438669" y="4797152"/>
            <a:ext cx="8130267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173799002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日期占位符 1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l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Font typeface="Gungsuh" pitchFamily="18" charset="-127"/>
              <a:buChar char="-"/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D3858C6-AD49-4C75-8C1D-231297924559}" type="datetime1">
              <a:rPr kumimoji="0" lang="zh-CN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2021/10/20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6867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l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Font typeface="Gungsuh" pitchFamily="18" charset="-127"/>
              <a:buChar char="-"/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1B3A612-B7E4-40CC-A193-ACFD3825CA05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6868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Example: LC-3 LDR Instruction</a:t>
            </a:r>
          </a:p>
        </p:txBody>
      </p:sp>
      <p:sp>
        <p:nvSpPr>
          <p:cNvPr id="3686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79388" y="981075"/>
            <a:ext cx="8839200" cy="1881188"/>
          </a:xfrm>
        </p:spPr>
        <p:txBody>
          <a:bodyPr/>
          <a:lstStyle/>
          <a:p>
            <a:pPr marL="0" indent="0">
              <a:buFont typeface="Wingdings" panose="05000000000000000000" pitchFamily="2" charset="2"/>
              <a:buNone/>
            </a:pPr>
            <a:r>
              <a:rPr lang="en-US" altLang="zh-CN" dirty="0">
                <a:ea typeface="宋体" panose="02010600030101010101" pitchFamily="2" charset="-122"/>
              </a:rPr>
              <a:t>Load instruction -- reads data from memory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zh-CN" dirty="0">
                <a:ea typeface="宋体" panose="02010600030101010101" pitchFamily="2" charset="-122"/>
              </a:rPr>
              <a:t>Base + offset mode:</a:t>
            </a:r>
          </a:p>
          <a:p>
            <a:pPr marL="576263" lvl="1" indent="-234950"/>
            <a:r>
              <a:rPr lang="en-US" altLang="zh-CN" dirty="0">
                <a:latin typeface="Courier"/>
              </a:rPr>
              <a:t>add offset to base register -- result is memory address</a:t>
            </a:r>
          </a:p>
          <a:p>
            <a:pPr marL="576263" lvl="1" indent="-234950"/>
            <a:r>
              <a:rPr lang="en-US" altLang="zh-CN" dirty="0">
                <a:latin typeface="Courier"/>
              </a:rPr>
              <a:t>load from memory address into destination register</a:t>
            </a:r>
          </a:p>
        </p:txBody>
      </p:sp>
      <p:sp>
        <p:nvSpPr>
          <p:cNvPr id="36870" name="Text Box 6"/>
          <p:cNvSpPr txBox="1">
            <a:spLocks noChangeArrowheads="1"/>
          </p:cNvSpPr>
          <p:nvPr/>
        </p:nvSpPr>
        <p:spPr bwMode="auto">
          <a:xfrm>
            <a:off x="914400" y="5029200"/>
            <a:ext cx="6586538" cy="118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l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Font typeface="Gungsuh" pitchFamily="18" charset="-127"/>
              <a:buChar char="-"/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“</a:t>
            </a:r>
            <a:r>
              <a:rPr kumimoji="0" lang="en-US" altLang="zh-CN" sz="24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Add the value 6 to the contents of R3 to form a</a:t>
            </a:r>
            <a:br>
              <a:rPr kumimoji="0" lang="en-US" altLang="zh-CN" sz="24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br>
            <a:r>
              <a:rPr kumimoji="0" lang="en-US" altLang="zh-CN" sz="24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memory address.  Load the contents stored in</a:t>
            </a:r>
            <a:br>
              <a:rPr kumimoji="0" lang="en-US" altLang="zh-CN" sz="24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br>
            <a:r>
              <a:rPr kumimoji="0" lang="en-US" altLang="zh-CN" sz="24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that address to R2.”</a:t>
            </a:r>
          </a:p>
        </p:txBody>
      </p:sp>
      <p:pic>
        <p:nvPicPr>
          <p:cNvPr id="36871" name="Picture 8" descr="ch04-1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3084513"/>
            <a:ext cx="7315200" cy="182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412805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日期占位符 1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l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Font typeface="Gungsuh" pitchFamily="18" charset="-127"/>
              <a:buChar char="-"/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ECA27F1-4DF1-49FB-9723-6972323973F2}" type="datetime1">
              <a:rPr kumimoji="0" lang="zh-CN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2021/10/20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7891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l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Font typeface="Gungsuh" pitchFamily="18" charset="-127"/>
              <a:buChar char="-"/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3AB19C8-1531-4BA2-A50E-6AC9024A3102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7892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Instruction Processing: FETCH</a:t>
            </a:r>
          </a:p>
        </p:txBody>
      </p:sp>
      <p:sp>
        <p:nvSpPr>
          <p:cNvPr id="37893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en-US" altLang="zh-CN" dirty="0">
                <a:ea typeface="宋体" panose="02010600030101010101" pitchFamily="2" charset="-122"/>
              </a:rPr>
              <a:t>Load next instruction (at address stored in PC) </a:t>
            </a:r>
            <a:br>
              <a:rPr lang="en-US" altLang="zh-CN" dirty="0">
                <a:ea typeface="宋体" panose="02010600030101010101" pitchFamily="2" charset="-122"/>
              </a:rPr>
            </a:br>
            <a:r>
              <a:rPr lang="en-US" altLang="zh-CN" dirty="0">
                <a:ea typeface="宋体" panose="02010600030101010101" pitchFamily="2" charset="-122"/>
              </a:rPr>
              <a:t>from memory into Instruction Register (IR).</a:t>
            </a:r>
          </a:p>
          <a:p>
            <a:pPr marL="576263" lvl="1" indent="-234950"/>
            <a:r>
              <a:rPr lang="en-US" altLang="zh-CN" dirty="0">
                <a:latin typeface="Courier"/>
              </a:rPr>
              <a:t>Load contents of PC into MAR.</a:t>
            </a:r>
          </a:p>
          <a:p>
            <a:pPr marL="576263" lvl="1" indent="-234950"/>
            <a:r>
              <a:rPr lang="en-US" altLang="zh-CN" dirty="0">
                <a:latin typeface="Courier"/>
              </a:rPr>
              <a:t>Send “read” signal to memory.</a:t>
            </a:r>
          </a:p>
          <a:p>
            <a:pPr marL="576263" lvl="1" indent="-234950"/>
            <a:r>
              <a:rPr lang="en-US" altLang="zh-CN" dirty="0">
                <a:latin typeface="Courier"/>
              </a:rPr>
              <a:t>Read contents of MDR, store in IR.</a:t>
            </a:r>
            <a:endParaRPr lang="en-US" altLang="zh-CN" dirty="0">
              <a:ea typeface="宋体" panose="02010600030101010101" pitchFamily="2" charset="-122"/>
            </a:endParaRPr>
          </a:p>
          <a:p>
            <a:r>
              <a:rPr lang="en-US" altLang="zh-CN" dirty="0">
                <a:ea typeface="宋体" panose="02010600030101010101" pitchFamily="2" charset="-122"/>
              </a:rPr>
              <a:t>Then increment PC, so that it points to </a:t>
            </a:r>
            <a:br>
              <a:rPr lang="en-US" altLang="zh-CN" dirty="0">
                <a:ea typeface="宋体" panose="02010600030101010101" pitchFamily="2" charset="-122"/>
              </a:rPr>
            </a:br>
            <a:r>
              <a:rPr lang="en-US" altLang="zh-CN" dirty="0">
                <a:ea typeface="宋体" panose="02010600030101010101" pitchFamily="2" charset="-122"/>
              </a:rPr>
              <a:t>the next instruction in sequence.</a:t>
            </a:r>
          </a:p>
          <a:p>
            <a:pPr marL="576263" lvl="1" indent="-234950"/>
            <a:r>
              <a:rPr lang="en-US" altLang="zh-CN" dirty="0">
                <a:latin typeface="Courier"/>
              </a:rPr>
              <a:t>PC becomes PC+1.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7543800" y="1143000"/>
            <a:ext cx="914400" cy="5257800"/>
            <a:chOff x="7543800" y="1143000"/>
            <a:chExt cx="914400" cy="5257800"/>
          </a:xfrm>
        </p:grpSpPr>
        <p:sp>
          <p:nvSpPr>
            <p:cNvPr id="37894" name="Line 5"/>
            <p:cNvSpPr>
              <a:spLocks noChangeShapeType="1"/>
            </p:cNvSpPr>
            <p:nvPr/>
          </p:nvSpPr>
          <p:spPr bwMode="auto">
            <a:xfrm>
              <a:off x="8077200" y="1905000"/>
              <a:ext cx="0" cy="38100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7895" name="Line 6"/>
            <p:cNvSpPr>
              <a:spLocks noChangeShapeType="1"/>
            </p:cNvSpPr>
            <p:nvPr/>
          </p:nvSpPr>
          <p:spPr bwMode="auto">
            <a:xfrm>
              <a:off x="8101013" y="2743200"/>
              <a:ext cx="0" cy="38100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7896" name="Line 7"/>
            <p:cNvSpPr>
              <a:spLocks noChangeShapeType="1"/>
            </p:cNvSpPr>
            <p:nvPr/>
          </p:nvSpPr>
          <p:spPr bwMode="auto">
            <a:xfrm>
              <a:off x="8077200" y="3581400"/>
              <a:ext cx="0" cy="38100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7897" name="Line 8"/>
            <p:cNvSpPr>
              <a:spLocks noChangeShapeType="1"/>
            </p:cNvSpPr>
            <p:nvPr/>
          </p:nvSpPr>
          <p:spPr bwMode="auto">
            <a:xfrm>
              <a:off x="8056563" y="4419600"/>
              <a:ext cx="0" cy="38100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7898" name="Line 9"/>
            <p:cNvSpPr>
              <a:spLocks noChangeShapeType="1"/>
            </p:cNvSpPr>
            <p:nvPr/>
          </p:nvSpPr>
          <p:spPr bwMode="auto">
            <a:xfrm>
              <a:off x="8070850" y="5257800"/>
              <a:ext cx="0" cy="38100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2234" name="Text Box 10"/>
            <p:cNvSpPr txBox="1">
              <a:spLocks noChangeArrowheads="1"/>
            </p:cNvSpPr>
            <p:nvPr/>
          </p:nvSpPr>
          <p:spPr bwMode="auto">
            <a:xfrm>
              <a:off x="7772400" y="3124200"/>
              <a:ext cx="685800" cy="4667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accent2"/>
              </a:solidFill>
              <a:miter lim="800000"/>
              <a:headEnd/>
              <a:tailEnd/>
            </a:ln>
            <a:effectLst>
              <a:outerShdw dist="35921" dir="2700000" algn="ctr" rotWithShape="0">
                <a:srgbClr val="336699"/>
              </a:outerShdw>
            </a:effectLst>
          </p:spPr>
          <p:txBody>
            <a:bodyPr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333399"/>
                  </a:solidFill>
                  <a:effectLst/>
                  <a:uLnTx/>
                  <a:uFillTx/>
                  <a:latin typeface="Arial" charset="0"/>
                  <a:ea typeface="黑体"/>
                  <a:cs typeface="+mn-cs"/>
                </a:rPr>
                <a:t>EA</a:t>
              </a:r>
            </a:p>
          </p:txBody>
        </p:sp>
        <p:sp>
          <p:nvSpPr>
            <p:cNvPr id="52235" name="Text Box 11"/>
            <p:cNvSpPr txBox="1">
              <a:spLocks noChangeArrowheads="1"/>
            </p:cNvSpPr>
            <p:nvPr/>
          </p:nvSpPr>
          <p:spPr bwMode="auto">
            <a:xfrm>
              <a:off x="7772400" y="3962400"/>
              <a:ext cx="685800" cy="4667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accent2"/>
              </a:solidFill>
              <a:miter lim="800000"/>
              <a:headEnd/>
              <a:tailEnd/>
            </a:ln>
            <a:effectLst>
              <a:outerShdw dist="35921" dir="2700000" algn="ctr" rotWithShape="0">
                <a:srgbClr val="336699"/>
              </a:outerShdw>
            </a:effectLst>
          </p:spPr>
          <p:txBody>
            <a:bodyPr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333399"/>
                  </a:solidFill>
                  <a:effectLst/>
                  <a:uLnTx/>
                  <a:uFillTx/>
                  <a:latin typeface="Arial" charset="0"/>
                  <a:ea typeface="黑体"/>
                  <a:cs typeface="+mn-cs"/>
                </a:rPr>
                <a:t>OP</a:t>
              </a:r>
            </a:p>
          </p:txBody>
        </p:sp>
        <p:sp>
          <p:nvSpPr>
            <p:cNvPr id="52236" name="Text Box 12"/>
            <p:cNvSpPr txBox="1">
              <a:spLocks noChangeArrowheads="1"/>
            </p:cNvSpPr>
            <p:nvPr/>
          </p:nvSpPr>
          <p:spPr bwMode="auto">
            <a:xfrm>
              <a:off x="7772400" y="4800600"/>
              <a:ext cx="685800" cy="4667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accent2"/>
              </a:solidFill>
              <a:miter lim="800000"/>
              <a:headEnd/>
              <a:tailEnd/>
            </a:ln>
            <a:effectLst>
              <a:outerShdw dist="35921" dir="2700000" algn="ctr" rotWithShape="0">
                <a:srgbClr val="336699"/>
              </a:outerShdw>
            </a:effectLst>
          </p:spPr>
          <p:txBody>
            <a:bodyPr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333399"/>
                  </a:solidFill>
                  <a:effectLst/>
                  <a:uLnTx/>
                  <a:uFillTx/>
                  <a:latin typeface="Arial" charset="0"/>
                  <a:ea typeface="黑体"/>
                  <a:cs typeface="+mn-cs"/>
                </a:rPr>
                <a:t>EX</a:t>
              </a:r>
            </a:p>
          </p:txBody>
        </p:sp>
        <p:sp>
          <p:nvSpPr>
            <p:cNvPr id="37902" name="Line 13"/>
            <p:cNvSpPr>
              <a:spLocks noChangeShapeType="1"/>
            </p:cNvSpPr>
            <p:nvPr/>
          </p:nvSpPr>
          <p:spPr bwMode="auto">
            <a:xfrm>
              <a:off x="8077200" y="6096000"/>
              <a:ext cx="0" cy="30480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7903" name="Line 14"/>
            <p:cNvSpPr>
              <a:spLocks noChangeShapeType="1"/>
            </p:cNvSpPr>
            <p:nvPr/>
          </p:nvSpPr>
          <p:spPr bwMode="auto">
            <a:xfrm flipH="1">
              <a:off x="7543800" y="6400800"/>
              <a:ext cx="533400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7904" name="Line 15"/>
            <p:cNvSpPr>
              <a:spLocks noChangeShapeType="1"/>
            </p:cNvSpPr>
            <p:nvPr/>
          </p:nvSpPr>
          <p:spPr bwMode="auto">
            <a:xfrm flipV="1">
              <a:off x="7543800" y="1143000"/>
              <a:ext cx="0" cy="525780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7905" name="Line 16"/>
            <p:cNvSpPr>
              <a:spLocks noChangeShapeType="1"/>
            </p:cNvSpPr>
            <p:nvPr/>
          </p:nvSpPr>
          <p:spPr bwMode="auto">
            <a:xfrm>
              <a:off x="7543800" y="1143000"/>
              <a:ext cx="533400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7906" name="Line 17"/>
            <p:cNvSpPr>
              <a:spLocks noChangeShapeType="1"/>
            </p:cNvSpPr>
            <p:nvPr/>
          </p:nvSpPr>
          <p:spPr bwMode="auto">
            <a:xfrm>
              <a:off x="8077200" y="1143000"/>
              <a:ext cx="0" cy="30480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2242" name="Text Box 18"/>
            <p:cNvSpPr txBox="1">
              <a:spLocks noChangeArrowheads="1"/>
            </p:cNvSpPr>
            <p:nvPr/>
          </p:nvSpPr>
          <p:spPr bwMode="auto">
            <a:xfrm>
              <a:off x="7772400" y="5638800"/>
              <a:ext cx="685800" cy="4667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accent2"/>
              </a:solidFill>
              <a:miter lim="800000"/>
              <a:headEnd/>
              <a:tailEnd/>
            </a:ln>
            <a:effectLst>
              <a:outerShdw dist="35921" dir="2700000" algn="ctr" rotWithShape="0">
                <a:srgbClr val="336699"/>
              </a:outerShdw>
            </a:effectLst>
          </p:spPr>
          <p:txBody>
            <a:bodyPr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333399"/>
                  </a:solidFill>
                  <a:effectLst/>
                  <a:uLnTx/>
                  <a:uFillTx/>
                  <a:latin typeface="Arial" charset="0"/>
                  <a:ea typeface="黑体"/>
                  <a:cs typeface="+mn-cs"/>
                </a:rPr>
                <a:t>S</a:t>
              </a:r>
            </a:p>
          </p:txBody>
        </p:sp>
        <p:sp>
          <p:nvSpPr>
            <p:cNvPr id="52243" name="Text Box 19"/>
            <p:cNvSpPr txBox="1">
              <a:spLocks noChangeArrowheads="1"/>
            </p:cNvSpPr>
            <p:nvPr/>
          </p:nvSpPr>
          <p:spPr bwMode="auto">
            <a:xfrm>
              <a:off x="7772400" y="1447800"/>
              <a:ext cx="685800" cy="466725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accent2"/>
              </a:solidFill>
              <a:miter lim="800000"/>
              <a:headEnd/>
              <a:tailEnd/>
            </a:ln>
            <a:effectLst>
              <a:outerShdw dist="35921" dir="2700000" algn="ctr" rotWithShape="0">
                <a:srgbClr val="336699"/>
              </a:outerShdw>
            </a:effectLst>
          </p:spPr>
          <p:txBody>
            <a:bodyPr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黑体"/>
                  <a:cs typeface="+mn-cs"/>
                </a:rPr>
                <a:t>F</a:t>
              </a:r>
            </a:p>
          </p:txBody>
        </p:sp>
        <p:sp>
          <p:nvSpPr>
            <p:cNvPr id="52228" name="Text Box 4"/>
            <p:cNvSpPr txBox="1">
              <a:spLocks noChangeArrowheads="1"/>
            </p:cNvSpPr>
            <p:nvPr/>
          </p:nvSpPr>
          <p:spPr bwMode="auto">
            <a:xfrm>
              <a:off x="7772400" y="2286000"/>
              <a:ext cx="685800" cy="4667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accent2"/>
              </a:solidFill>
              <a:miter lim="800000"/>
              <a:headEnd/>
              <a:tailEnd/>
            </a:ln>
            <a:effectLst>
              <a:outerShdw dist="35921" dir="2700000" algn="ctr" rotWithShape="0">
                <a:srgbClr val="336699"/>
              </a:outerShdw>
            </a:effectLst>
          </p:spPr>
          <p:txBody>
            <a:bodyPr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333399"/>
                  </a:solidFill>
                  <a:effectLst/>
                  <a:uLnTx/>
                  <a:uFillTx/>
                  <a:latin typeface="Arial" charset="0"/>
                  <a:ea typeface="黑体"/>
                  <a:cs typeface="+mn-cs"/>
                </a:rPr>
                <a:t>D</a:t>
              </a:r>
            </a:p>
          </p:txBody>
        </p:sp>
      </p:grpSp>
      <p:pic>
        <p:nvPicPr>
          <p:cNvPr id="24" name="Picture 20" descr="ch04-11">
            <a:extLst>
              <a:ext uri="{FF2B5EF4-FFF2-40B4-BE49-F238E27FC236}">
                <a16:creationId xmlns:a16="http://schemas.microsoft.com/office/drawing/2014/main" id="{53FF3C1B-A9A8-4E37-986A-467EEB3416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383" y="5033962"/>
            <a:ext cx="5389981" cy="1342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62191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日期占位符 1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l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Font typeface="Gungsuh" pitchFamily="18" charset="-127"/>
              <a:buChar char="-"/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842F333-FAEC-49FE-9A97-25760F217C55}" type="datetime1">
              <a:rPr kumimoji="0" lang="zh-CN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2021/10/20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915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l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Font typeface="Gungsuh" pitchFamily="18" charset="-127"/>
              <a:buChar char="-"/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79814A0-5BC6-422A-932F-6496ECE7FD59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916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Instruction Processing: DECODE</a:t>
            </a:r>
          </a:p>
        </p:txBody>
      </p:sp>
      <p:sp>
        <p:nvSpPr>
          <p:cNvPr id="38917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en-US" altLang="zh-CN" dirty="0">
                <a:ea typeface="宋体" panose="02010600030101010101" pitchFamily="2" charset="-122"/>
              </a:rPr>
              <a:t>First identify the opcode.</a:t>
            </a:r>
          </a:p>
          <a:p>
            <a:pPr marL="576263" lvl="1" indent="-234950"/>
            <a:r>
              <a:rPr lang="en-US" altLang="zh-CN" dirty="0">
                <a:latin typeface="Courier"/>
              </a:rPr>
              <a:t>In LC-3, this is always the first four bits</a:t>
            </a:r>
            <a:br>
              <a:rPr lang="en-US" altLang="zh-CN" dirty="0">
                <a:latin typeface="Courier"/>
              </a:rPr>
            </a:br>
            <a:r>
              <a:rPr lang="en-US" altLang="zh-CN" dirty="0">
                <a:latin typeface="Courier"/>
              </a:rPr>
              <a:t> of instruction.</a:t>
            </a:r>
          </a:p>
          <a:p>
            <a:pPr marL="576263" lvl="1" indent="-234950"/>
            <a:r>
              <a:rPr lang="en-US" altLang="zh-CN" dirty="0">
                <a:latin typeface="Courier"/>
              </a:rPr>
              <a:t>A 4-to-16 decoder asserts a control line corresponding to the desired opcode.</a:t>
            </a:r>
            <a:endParaRPr lang="en-US" altLang="zh-CN" dirty="0">
              <a:ea typeface="宋体" panose="02010600030101010101" pitchFamily="2" charset="-122"/>
            </a:endParaRPr>
          </a:p>
          <a:p>
            <a:r>
              <a:rPr lang="en-US" altLang="zh-CN" dirty="0">
                <a:ea typeface="宋体" panose="02010600030101010101" pitchFamily="2" charset="-122"/>
              </a:rPr>
              <a:t>Depending on opcode, identify other operands </a:t>
            </a:r>
            <a:br>
              <a:rPr lang="en-US" altLang="zh-CN" dirty="0">
                <a:ea typeface="宋体" panose="02010600030101010101" pitchFamily="2" charset="-122"/>
              </a:rPr>
            </a:br>
            <a:r>
              <a:rPr lang="en-US" altLang="zh-CN" dirty="0">
                <a:ea typeface="宋体" panose="02010600030101010101" pitchFamily="2" charset="-122"/>
              </a:rPr>
              <a:t>from the remaining bits.</a:t>
            </a:r>
          </a:p>
          <a:p>
            <a:pPr marL="576263" lvl="1" indent="-234950"/>
            <a:r>
              <a:rPr lang="en-US" altLang="zh-CN" dirty="0">
                <a:latin typeface="Courier"/>
              </a:rPr>
              <a:t>Example:</a:t>
            </a:r>
          </a:p>
          <a:p>
            <a:pPr marL="1022350" lvl="2" indent="-222250"/>
            <a:r>
              <a:rPr lang="en-US" altLang="zh-CN" sz="1800" dirty="0"/>
              <a:t>for ADD, last three bits is source operand #2</a:t>
            </a:r>
          </a:p>
          <a:p>
            <a:pPr marL="1022350" lvl="2" indent="-222250"/>
            <a:r>
              <a:rPr lang="en-US" altLang="zh-CN" sz="1800" dirty="0"/>
              <a:t>for LDR, last six bits is offset</a:t>
            </a:r>
          </a:p>
          <a:p>
            <a:pPr marL="1022350" lvl="2" indent="-222250"/>
            <a:endParaRPr lang="en-US" altLang="zh-CN" sz="1800" dirty="0"/>
          </a:p>
        </p:txBody>
      </p:sp>
      <p:sp>
        <p:nvSpPr>
          <p:cNvPr id="38918" name="Line 5"/>
          <p:cNvSpPr>
            <a:spLocks noChangeShapeType="1"/>
          </p:cNvSpPr>
          <p:nvPr/>
        </p:nvSpPr>
        <p:spPr bwMode="auto">
          <a:xfrm>
            <a:off x="8077200" y="1905000"/>
            <a:ext cx="0" cy="3810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-2500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919" name="Line 6"/>
          <p:cNvSpPr>
            <a:spLocks noChangeShapeType="1"/>
          </p:cNvSpPr>
          <p:nvPr/>
        </p:nvSpPr>
        <p:spPr bwMode="auto">
          <a:xfrm>
            <a:off x="8101013" y="2743200"/>
            <a:ext cx="0" cy="3810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-2500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920" name="Line 7"/>
          <p:cNvSpPr>
            <a:spLocks noChangeShapeType="1"/>
          </p:cNvSpPr>
          <p:nvPr/>
        </p:nvSpPr>
        <p:spPr bwMode="auto">
          <a:xfrm>
            <a:off x="8077200" y="3581400"/>
            <a:ext cx="0" cy="3810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-2500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921" name="Line 8"/>
          <p:cNvSpPr>
            <a:spLocks noChangeShapeType="1"/>
          </p:cNvSpPr>
          <p:nvPr/>
        </p:nvSpPr>
        <p:spPr bwMode="auto">
          <a:xfrm>
            <a:off x="8056563" y="4419600"/>
            <a:ext cx="0" cy="3810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-2500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922" name="Line 9"/>
          <p:cNvSpPr>
            <a:spLocks noChangeShapeType="1"/>
          </p:cNvSpPr>
          <p:nvPr/>
        </p:nvSpPr>
        <p:spPr bwMode="auto">
          <a:xfrm>
            <a:off x="8070850" y="5257800"/>
            <a:ext cx="0" cy="3810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-2500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3258" name="Text Box 10"/>
          <p:cNvSpPr txBox="1">
            <a:spLocks noChangeArrowheads="1"/>
          </p:cNvSpPr>
          <p:nvPr/>
        </p:nvSpPr>
        <p:spPr bwMode="auto">
          <a:xfrm>
            <a:off x="7772400" y="3124200"/>
            <a:ext cx="685800" cy="466725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2"/>
            </a:solidFill>
            <a:miter lim="800000"/>
            <a:headEnd/>
            <a:tailEnd/>
          </a:ln>
          <a:effectLst>
            <a:outerShdw dist="35921" dir="2700000" algn="ctr" rotWithShape="0">
              <a:srgbClr val="336699"/>
            </a:outerShdw>
          </a:effectLst>
        </p:spPr>
        <p:txBody>
          <a:bodyPr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Arial" charset="0"/>
                <a:ea typeface="黑体"/>
                <a:cs typeface="+mn-cs"/>
              </a:rPr>
              <a:t>EA</a:t>
            </a:r>
          </a:p>
        </p:txBody>
      </p:sp>
      <p:sp>
        <p:nvSpPr>
          <p:cNvPr id="53259" name="Text Box 11"/>
          <p:cNvSpPr txBox="1">
            <a:spLocks noChangeArrowheads="1"/>
          </p:cNvSpPr>
          <p:nvPr/>
        </p:nvSpPr>
        <p:spPr bwMode="auto">
          <a:xfrm>
            <a:off x="7772400" y="3962400"/>
            <a:ext cx="685800" cy="466725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2"/>
            </a:solidFill>
            <a:miter lim="800000"/>
            <a:headEnd/>
            <a:tailEnd/>
          </a:ln>
          <a:effectLst>
            <a:outerShdw dist="35921" dir="2700000" algn="ctr" rotWithShape="0">
              <a:srgbClr val="336699"/>
            </a:outerShdw>
          </a:effectLst>
        </p:spPr>
        <p:txBody>
          <a:bodyPr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Arial" charset="0"/>
                <a:ea typeface="黑体"/>
                <a:cs typeface="+mn-cs"/>
              </a:rPr>
              <a:t>OP</a:t>
            </a:r>
          </a:p>
        </p:txBody>
      </p:sp>
      <p:sp>
        <p:nvSpPr>
          <p:cNvPr id="53260" name="Text Box 12"/>
          <p:cNvSpPr txBox="1">
            <a:spLocks noChangeArrowheads="1"/>
          </p:cNvSpPr>
          <p:nvPr/>
        </p:nvSpPr>
        <p:spPr bwMode="auto">
          <a:xfrm>
            <a:off x="7772400" y="4800600"/>
            <a:ext cx="685800" cy="466725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2"/>
            </a:solidFill>
            <a:miter lim="800000"/>
            <a:headEnd/>
            <a:tailEnd/>
          </a:ln>
          <a:effectLst>
            <a:outerShdw dist="35921" dir="2700000" algn="ctr" rotWithShape="0">
              <a:srgbClr val="336699"/>
            </a:outerShdw>
          </a:effectLst>
        </p:spPr>
        <p:txBody>
          <a:bodyPr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Arial" charset="0"/>
                <a:ea typeface="黑体"/>
                <a:cs typeface="+mn-cs"/>
              </a:rPr>
              <a:t>EX</a:t>
            </a:r>
          </a:p>
        </p:txBody>
      </p:sp>
      <p:sp>
        <p:nvSpPr>
          <p:cNvPr id="38926" name="Line 13"/>
          <p:cNvSpPr>
            <a:spLocks noChangeShapeType="1"/>
          </p:cNvSpPr>
          <p:nvPr/>
        </p:nvSpPr>
        <p:spPr bwMode="auto">
          <a:xfrm>
            <a:off x="8077200" y="6096000"/>
            <a:ext cx="0" cy="3048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-2500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927" name="Line 14"/>
          <p:cNvSpPr>
            <a:spLocks noChangeShapeType="1"/>
          </p:cNvSpPr>
          <p:nvPr/>
        </p:nvSpPr>
        <p:spPr bwMode="auto">
          <a:xfrm flipH="1">
            <a:off x="7543800" y="6400800"/>
            <a:ext cx="533400" cy="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-2500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928" name="Line 15"/>
          <p:cNvSpPr>
            <a:spLocks noChangeShapeType="1"/>
          </p:cNvSpPr>
          <p:nvPr/>
        </p:nvSpPr>
        <p:spPr bwMode="auto">
          <a:xfrm flipV="1">
            <a:off x="7543800" y="1143000"/>
            <a:ext cx="0" cy="52578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-2500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929" name="Line 16"/>
          <p:cNvSpPr>
            <a:spLocks noChangeShapeType="1"/>
          </p:cNvSpPr>
          <p:nvPr/>
        </p:nvSpPr>
        <p:spPr bwMode="auto">
          <a:xfrm>
            <a:off x="7543800" y="1143000"/>
            <a:ext cx="533400" cy="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-2500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930" name="Line 17"/>
          <p:cNvSpPr>
            <a:spLocks noChangeShapeType="1"/>
          </p:cNvSpPr>
          <p:nvPr/>
        </p:nvSpPr>
        <p:spPr bwMode="auto">
          <a:xfrm>
            <a:off x="8077200" y="1143000"/>
            <a:ext cx="0" cy="3048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-2500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3266" name="Text Box 18"/>
          <p:cNvSpPr txBox="1">
            <a:spLocks noChangeArrowheads="1"/>
          </p:cNvSpPr>
          <p:nvPr/>
        </p:nvSpPr>
        <p:spPr bwMode="auto">
          <a:xfrm>
            <a:off x="7772400" y="5638800"/>
            <a:ext cx="685800" cy="466725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2"/>
            </a:solidFill>
            <a:miter lim="800000"/>
            <a:headEnd/>
            <a:tailEnd/>
          </a:ln>
          <a:effectLst>
            <a:outerShdw dist="35921" dir="2700000" algn="ctr" rotWithShape="0">
              <a:srgbClr val="336699"/>
            </a:outerShdw>
          </a:effectLst>
        </p:spPr>
        <p:txBody>
          <a:bodyPr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Arial" charset="0"/>
                <a:ea typeface="黑体"/>
                <a:cs typeface="+mn-cs"/>
              </a:rPr>
              <a:t>S</a:t>
            </a:r>
          </a:p>
        </p:txBody>
      </p:sp>
      <p:sp>
        <p:nvSpPr>
          <p:cNvPr id="53267" name="Text Box 19"/>
          <p:cNvSpPr txBox="1">
            <a:spLocks noChangeArrowheads="1"/>
          </p:cNvSpPr>
          <p:nvPr/>
        </p:nvSpPr>
        <p:spPr bwMode="auto">
          <a:xfrm>
            <a:off x="7772400" y="1447800"/>
            <a:ext cx="685800" cy="466725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2"/>
            </a:solidFill>
            <a:miter lim="800000"/>
            <a:headEnd/>
            <a:tailEnd/>
          </a:ln>
          <a:effectLst>
            <a:outerShdw dist="35921" dir="2700000" algn="ctr" rotWithShape="0">
              <a:srgbClr val="336699"/>
            </a:outerShdw>
          </a:effectLst>
        </p:spPr>
        <p:txBody>
          <a:bodyPr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Arial" charset="0"/>
                <a:ea typeface="黑体"/>
                <a:cs typeface="+mn-cs"/>
              </a:rPr>
              <a:t>F</a:t>
            </a:r>
          </a:p>
        </p:txBody>
      </p:sp>
      <p:sp>
        <p:nvSpPr>
          <p:cNvPr id="53268" name="Text Box 20"/>
          <p:cNvSpPr txBox="1">
            <a:spLocks noChangeArrowheads="1"/>
          </p:cNvSpPr>
          <p:nvPr/>
        </p:nvSpPr>
        <p:spPr bwMode="auto">
          <a:xfrm>
            <a:off x="7772400" y="2286000"/>
            <a:ext cx="685800" cy="466725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accent2"/>
            </a:solidFill>
            <a:miter lim="800000"/>
            <a:headEnd/>
            <a:tailEnd/>
          </a:ln>
          <a:effectLst>
            <a:outerShdw dist="35921" dir="2700000" algn="ctr" rotWithShape="0">
              <a:srgbClr val="336699"/>
            </a:outerShdw>
          </a:effectLst>
        </p:spPr>
        <p:txBody>
          <a:bodyPr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黑体"/>
                <a:cs typeface="+mn-cs"/>
              </a:rPr>
              <a:t>D</a:t>
            </a:r>
          </a:p>
        </p:txBody>
      </p:sp>
      <p:pic>
        <p:nvPicPr>
          <p:cNvPr id="22" name="Picture 20" descr="ch04-11">
            <a:extLst>
              <a:ext uri="{FF2B5EF4-FFF2-40B4-BE49-F238E27FC236}">
                <a16:creationId xmlns:a16="http://schemas.microsoft.com/office/drawing/2014/main" id="{4D129DFB-6295-4AF4-9B1D-A4F4AAF7EB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383" y="5033962"/>
            <a:ext cx="5389981" cy="1342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1993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日期占位符 1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l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Font typeface="Gungsuh" pitchFamily="18" charset="-127"/>
              <a:buChar char="-"/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3B9ED9D-8294-4909-AA58-3F196E451FEA}" type="datetime1">
              <a:rPr kumimoji="0" lang="zh-CN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2021/10/20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9939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l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Font typeface="Gungsuh" pitchFamily="18" charset="-127"/>
              <a:buChar char="-"/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6DDD731-3FC9-47DE-90F7-856904E8CDC6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9940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Instruction Processing: EVALUATE ADDRESS</a:t>
            </a:r>
          </a:p>
        </p:txBody>
      </p:sp>
      <p:sp>
        <p:nvSpPr>
          <p:cNvPr id="39941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en-US" altLang="zh-CN" dirty="0">
                <a:ea typeface="宋体" panose="02010600030101010101" pitchFamily="2" charset="-122"/>
              </a:rPr>
              <a:t>For instructions that require memory access,</a:t>
            </a:r>
            <a:br>
              <a:rPr lang="en-US" altLang="zh-CN" dirty="0">
                <a:ea typeface="宋体" panose="02010600030101010101" pitchFamily="2" charset="-122"/>
              </a:rPr>
            </a:br>
            <a:r>
              <a:rPr lang="en-US" altLang="zh-CN" dirty="0">
                <a:ea typeface="宋体" panose="02010600030101010101" pitchFamily="2" charset="-122"/>
              </a:rPr>
              <a:t>compute address used for access.</a:t>
            </a:r>
          </a:p>
          <a:p>
            <a:r>
              <a:rPr lang="en-US" altLang="zh-CN" dirty="0">
                <a:ea typeface="宋体" panose="02010600030101010101" pitchFamily="2" charset="-122"/>
              </a:rPr>
              <a:t>Examples:</a:t>
            </a:r>
          </a:p>
          <a:p>
            <a:pPr marL="576263" lvl="1" indent="-234950"/>
            <a:r>
              <a:rPr lang="en-US" altLang="zh-CN" dirty="0">
                <a:latin typeface="Courier"/>
              </a:rPr>
              <a:t>add offset to base register (as in LDR)</a:t>
            </a:r>
          </a:p>
          <a:p>
            <a:pPr marL="576263" lvl="1" indent="-234950"/>
            <a:r>
              <a:rPr lang="en-US" altLang="zh-CN" dirty="0">
                <a:latin typeface="Courier"/>
              </a:rPr>
              <a:t>add offset to PC (or to part of PC)</a:t>
            </a:r>
          </a:p>
          <a:p>
            <a:pPr marL="576263" lvl="1" indent="-234950"/>
            <a:r>
              <a:rPr lang="en-US" altLang="zh-CN" dirty="0">
                <a:latin typeface="Courier"/>
              </a:rPr>
              <a:t>add offset to zero</a:t>
            </a:r>
          </a:p>
        </p:txBody>
      </p:sp>
      <p:sp>
        <p:nvSpPr>
          <p:cNvPr id="39942" name="Line 5"/>
          <p:cNvSpPr>
            <a:spLocks noChangeShapeType="1"/>
          </p:cNvSpPr>
          <p:nvPr/>
        </p:nvSpPr>
        <p:spPr bwMode="auto">
          <a:xfrm>
            <a:off x="8077200" y="1905000"/>
            <a:ext cx="0" cy="3810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-2500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9943" name="Line 6"/>
          <p:cNvSpPr>
            <a:spLocks noChangeShapeType="1"/>
          </p:cNvSpPr>
          <p:nvPr/>
        </p:nvSpPr>
        <p:spPr bwMode="auto">
          <a:xfrm>
            <a:off x="8101013" y="2743200"/>
            <a:ext cx="0" cy="3810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-2500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9944" name="Line 7"/>
          <p:cNvSpPr>
            <a:spLocks noChangeShapeType="1"/>
          </p:cNvSpPr>
          <p:nvPr/>
        </p:nvSpPr>
        <p:spPr bwMode="auto">
          <a:xfrm>
            <a:off x="8077200" y="3581400"/>
            <a:ext cx="0" cy="3810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-2500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9945" name="Line 8"/>
          <p:cNvSpPr>
            <a:spLocks noChangeShapeType="1"/>
          </p:cNvSpPr>
          <p:nvPr/>
        </p:nvSpPr>
        <p:spPr bwMode="auto">
          <a:xfrm>
            <a:off x="8056563" y="4419600"/>
            <a:ext cx="0" cy="3810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-2500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9946" name="Line 9"/>
          <p:cNvSpPr>
            <a:spLocks noChangeShapeType="1"/>
          </p:cNvSpPr>
          <p:nvPr/>
        </p:nvSpPr>
        <p:spPr bwMode="auto">
          <a:xfrm>
            <a:off x="8070850" y="5257800"/>
            <a:ext cx="0" cy="3810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-2500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4282" name="Text Box 10"/>
          <p:cNvSpPr txBox="1">
            <a:spLocks noChangeArrowheads="1"/>
          </p:cNvSpPr>
          <p:nvPr/>
        </p:nvSpPr>
        <p:spPr bwMode="auto">
          <a:xfrm>
            <a:off x="7772400" y="3124200"/>
            <a:ext cx="685800" cy="466725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accent2"/>
            </a:solidFill>
            <a:miter lim="800000"/>
            <a:headEnd/>
            <a:tailEnd/>
          </a:ln>
          <a:effectLst>
            <a:outerShdw dist="35921" dir="2700000" algn="ctr" rotWithShape="0">
              <a:srgbClr val="336699"/>
            </a:outerShdw>
          </a:effectLst>
        </p:spPr>
        <p:txBody>
          <a:bodyPr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黑体"/>
                <a:cs typeface="+mn-cs"/>
              </a:rPr>
              <a:t>EA</a:t>
            </a:r>
          </a:p>
        </p:txBody>
      </p:sp>
      <p:sp>
        <p:nvSpPr>
          <p:cNvPr id="54283" name="Text Box 11"/>
          <p:cNvSpPr txBox="1">
            <a:spLocks noChangeArrowheads="1"/>
          </p:cNvSpPr>
          <p:nvPr/>
        </p:nvSpPr>
        <p:spPr bwMode="auto">
          <a:xfrm>
            <a:off x="7772400" y="3962400"/>
            <a:ext cx="685800" cy="466725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2"/>
            </a:solidFill>
            <a:miter lim="800000"/>
            <a:headEnd/>
            <a:tailEnd/>
          </a:ln>
          <a:effectLst>
            <a:outerShdw dist="35921" dir="2700000" algn="ctr" rotWithShape="0">
              <a:srgbClr val="336699"/>
            </a:outerShdw>
          </a:effectLst>
        </p:spPr>
        <p:txBody>
          <a:bodyPr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Arial" charset="0"/>
                <a:ea typeface="黑体"/>
                <a:cs typeface="+mn-cs"/>
              </a:rPr>
              <a:t>OP</a:t>
            </a:r>
          </a:p>
        </p:txBody>
      </p:sp>
      <p:sp>
        <p:nvSpPr>
          <p:cNvPr id="54284" name="Text Box 12"/>
          <p:cNvSpPr txBox="1">
            <a:spLocks noChangeArrowheads="1"/>
          </p:cNvSpPr>
          <p:nvPr/>
        </p:nvSpPr>
        <p:spPr bwMode="auto">
          <a:xfrm>
            <a:off x="7772400" y="4800600"/>
            <a:ext cx="685800" cy="466725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2"/>
            </a:solidFill>
            <a:miter lim="800000"/>
            <a:headEnd/>
            <a:tailEnd/>
          </a:ln>
          <a:effectLst>
            <a:outerShdw dist="35921" dir="2700000" algn="ctr" rotWithShape="0">
              <a:srgbClr val="336699"/>
            </a:outerShdw>
          </a:effectLst>
        </p:spPr>
        <p:txBody>
          <a:bodyPr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Arial" charset="0"/>
                <a:ea typeface="黑体"/>
                <a:cs typeface="+mn-cs"/>
              </a:rPr>
              <a:t>EX</a:t>
            </a:r>
          </a:p>
        </p:txBody>
      </p:sp>
      <p:sp>
        <p:nvSpPr>
          <p:cNvPr id="39950" name="Line 13"/>
          <p:cNvSpPr>
            <a:spLocks noChangeShapeType="1"/>
          </p:cNvSpPr>
          <p:nvPr/>
        </p:nvSpPr>
        <p:spPr bwMode="auto">
          <a:xfrm>
            <a:off x="8077200" y="6096000"/>
            <a:ext cx="0" cy="3048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-2500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9951" name="Line 14"/>
          <p:cNvSpPr>
            <a:spLocks noChangeShapeType="1"/>
          </p:cNvSpPr>
          <p:nvPr/>
        </p:nvSpPr>
        <p:spPr bwMode="auto">
          <a:xfrm flipH="1">
            <a:off x="7543800" y="6400800"/>
            <a:ext cx="533400" cy="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-2500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9952" name="Line 15"/>
          <p:cNvSpPr>
            <a:spLocks noChangeShapeType="1"/>
          </p:cNvSpPr>
          <p:nvPr/>
        </p:nvSpPr>
        <p:spPr bwMode="auto">
          <a:xfrm flipV="1">
            <a:off x="7543800" y="1143000"/>
            <a:ext cx="0" cy="52578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-2500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9953" name="Line 16"/>
          <p:cNvSpPr>
            <a:spLocks noChangeShapeType="1"/>
          </p:cNvSpPr>
          <p:nvPr/>
        </p:nvSpPr>
        <p:spPr bwMode="auto">
          <a:xfrm>
            <a:off x="7543800" y="1143000"/>
            <a:ext cx="533400" cy="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-2500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9954" name="Line 17"/>
          <p:cNvSpPr>
            <a:spLocks noChangeShapeType="1"/>
          </p:cNvSpPr>
          <p:nvPr/>
        </p:nvSpPr>
        <p:spPr bwMode="auto">
          <a:xfrm>
            <a:off x="8077200" y="1143000"/>
            <a:ext cx="0" cy="3048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-2500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4290" name="Text Box 18"/>
          <p:cNvSpPr txBox="1">
            <a:spLocks noChangeArrowheads="1"/>
          </p:cNvSpPr>
          <p:nvPr/>
        </p:nvSpPr>
        <p:spPr bwMode="auto">
          <a:xfrm>
            <a:off x="7772400" y="5638800"/>
            <a:ext cx="685800" cy="466725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2"/>
            </a:solidFill>
            <a:miter lim="800000"/>
            <a:headEnd/>
            <a:tailEnd/>
          </a:ln>
          <a:effectLst>
            <a:outerShdw dist="35921" dir="2700000" algn="ctr" rotWithShape="0">
              <a:srgbClr val="336699"/>
            </a:outerShdw>
          </a:effectLst>
        </p:spPr>
        <p:txBody>
          <a:bodyPr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Arial" charset="0"/>
                <a:ea typeface="黑体"/>
                <a:cs typeface="+mn-cs"/>
              </a:rPr>
              <a:t>S</a:t>
            </a:r>
          </a:p>
        </p:txBody>
      </p:sp>
      <p:sp>
        <p:nvSpPr>
          <p:cNvPr id="54291" name="Text Box 19"/>
          <p:cNvSpPr txBox="1">
            <a:spLocks noChangeArrowheads="1"/>
          </p:cNvSpPr>
          <p:nvPr/>
        </p:nvSpPr>
        <p:spPr bwMode="auto">
          <a:xfrm>
            <a:off x="7772400" y="1447800"/>
            <a:ext cx="685800" cy="466725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2"/>
            </a:solidFill>
            <a:miter lim="800000"/>
            <a:headEnd/>
            <a:tailEnd/>
          </a:ln>
          <a:effectLst>
            <a:outerShdw dist="35921" dir="2700000" algn="ctr" rotWithShape="0">
              <a:srgbClr val="336699"/>
            </a:outerShdw>
          </a:effectLst>
        </p:spPr>
        <p:txBody>
          <a:bodyPr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Arial" charset="0"/>
                <a:ea typeface="黑体"/>
                <a:cs typeface="+mn-cs"/>
              </a:rPr>
              <a:t>F</a:t>
            </a:r>
          </a:p>
        </p:txBody>
      </p:sp>
      <p:sp>
        <p:nvSpPr>
          <p:cNvPr id="54292" name="Text Box 20"/>
          <p:cNvSpPr txBox="1">
            <a:spLocks noChangeArrowheads="1"/>
          </p:cNvSpPr>
          <p:nvPr/>
        </p:nvSpPr>
        <p:spPr bwMode="auto">
          <a:xfrm>
            <a:off x="7772400" y="2286000"/>
            <a:ext cx="685800" cy="466725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2"/>
            </a:solidFill>
            <a:miter lim="800000"/>
            <a:headEnd/>
            <a:tailEnd/>
          </a:ln>
          <a:effectLst>
            <a:outerShdw dist="35921" dir="2700000" algn="ctr" rotWithShape="0">
              <a:srgbClr val="336699"/>
            </a:outerShdw>
          </a:effectLst>
        </p:spPr>
        <p:txBody>
          <a:bodyPr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Arial" charset="0"/>
                <a:ea typeface="黑体"/>
                <a:cs typeface="+mn-cs"/>
              </a:rPr>
              <a:t>D</a:t>
            </a:r>
          </a:p>
        </p:txBody>
      </p:sp>
      <p:pic>
        <p:nvPicPr>
          <p:cNvPr id="22" name="Picture 8" descr="ch04-12">
            <a:extLst>
              <a:ext uri="{FF2B5EF4-FFF2-40B4-BE49-F238E27FC236}">
                <a16:creationId xmlns:a16="http://schemas.microsoft.com/office/drawing/2014/main" id="{20BC4B23-5DB3-494B-A325-F9E1E4D6FA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388" y="5033961"/>
            <a:ext cx="5389973" cy="13428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20" descr="ch04-11">
            <a:extLst>
              <a:ext uri="{FF2B5EF4-FFF2-40B4-BE49-F238E27FC236}">
                <a16:creationId xmlns:a16="http://schemas.microsoft.com/office/drawing/2014/main" id="{ACAD16AD-8884-4BDB-ABD6-0CD156B2D1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241" y="3457784"/>
            <a:ext cx="5389981" cy="1342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81705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日期占位符 1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l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Font typeface="Gungsuh" pitchFamily="18" charset="-127"/>
              <a:buChar char="-"/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7F8F414-7079-4EA3-9893-10166A07CC78}" type="datetime1">
              <a:rPr kumimoji="0" lang="zh-CN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2021/10/20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0963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l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Font typeface="Gungsuh" pitchFamily="18" charset="-127"/>
              <a:buChar char="-"/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8A33EB8-4125-4D83-B006-074373260A78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0964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Instruction Processing: FETCH OPERANDS</a:t>
            </a:r>
          </a:p>
        </p:txBody>
      </p:sp>
      <p:sp>
        <p:nvSpPr>
          <p:cNvPr id="40965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en-US" altLang="zh-CN" dirty="0">
                <a:ea typeface="宋体" panose="02010600030101010101" pitchFamily="2" charset="-122"/>
              </a:rPr>
              <a:t>Obtain source operands needed to </a:t>
            </a:r>
            <a:br>
              <a:rPr lang="en-US" altLang="zh-CN" dirty="0">
                <a:ea typeface="宋体" panose="02010600030101010101" pitchFamily="2" charset="-122"/>
              </a:rPr>
            </a:br>
            <a:r>
              <a:rPr lang="en-US" altLang="zh-CN" dirty="0">
                <a:ea typeface="宋体" panose="02010600030101010101" pitchFamily="2" charset="-122"/>
              </a:rPr>
              <a:t>perform operation.</a:t>
            </a:r>
          </a:p>
          <a:p>
            <a:r>
              <a:rPr lang="en-US" altLang="zh-CN" dirty="0">
                <a:ea typeface="宋体" panose="02010600030101010101" pitchFamily="2" charset="-122"/>
              </a:rPr>
              <a:t>Examples:</a:t>
            </a:r>
          </a:p>
          <a:p>
            <a:pPr marL="576263" lvl="1" indent="-234950"/>
            <a:r>
              <a:rPr lang="en-US" altLang="zh-CN" dirty="0">
                <a:latin typeface="Courier"/>
              </a:rPr>
              <a:t>read data from register file (ADD)</a:t>
            </a:r>
          </a:p>
          <a:p>
            <a:pPr marL="576263" lvl="1" indent="-234950"/>
            <a:r>
              <a:rPr lang="en-US" altLang="zh-CN" dirty="0">
                <a:latin typeface="Courier"/>
              </a:rPr>
              <a:t>load data from memory (LDR)</a:t>
            </a:r>
          </a:p>
        </p:txBody>
      </p:sp>
      <p:sp>
        <p:nvSpPr>
          <p:cNvPr id="40966" name="Line 5"/>
          <p:cNvSpPr>
            <a:spLocks noChangeShapeType="1"/>
          </p:cNvSpPr>
          <p:nvPr/>
        </p:nvSpPr>
        <p:spPr bwMode="auto">
          <a:xfrm>
            <a:off x="8077200" y="1905000"/>
            <a:ext cx="0" cy="3810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-2500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0967" name="Line 6"/>
          <p:cNvSpPr>
            <a:spLocks noChangeShapeType="1"/>
          </p:cNvSpPr>
          <p:nvPr/>
        </p:nvSpPr>
        <p:spPr bwMode="auto">
          <a:xfrm>
            <a:off x="8101013" y="2743200"/>
            <a:ext cx="0" cy="3810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-2500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0968" name="Line 7"/>
          <p:cNvSpPr>
            <a:spLocks noChangeShapeType="1"/>
          </p:cNvSpPr>
          <p:nvPr/>
        </p:nvSpPr>
        <p:spPr bwMode="auto">
          <a:xfrm>
            <a:off x="8077200" y="3581400"/>
            <a:ext cx="0" cy="3810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-2500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0969" name="Line 8"/>
          <p:cNvSpPr>
            <a:spLocks noChangeShapeType="1"/>
          </p:cNvSpPr>
          <p:nvPr/>
        </p:nvSpPr>
        <p:spPr bwMode="auto">
          <a:xfrm>
            <a:off x="8056563" y="4419600"/>
            <a:ext cx="0" cy="3810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-2500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0970" name="Line 9"/>
          <p:cNvSpPr>
            <a:spLocks noChangeShapeType="1"/>
          </p:cNvSpPr>
          <p:nvPr/>
        </p:nvSpPr>
        <p:spPr bwMode="auto">
          <a:xfrm>
            <a:off x="8070850" y="5257800"/>
            <a:ext cx="0" cy="3810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-2500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5306" name="Text Box 10"/>
          <p:cNvSpPr txBox="1">
            <a:spLocks noChangeArrowheads="1"/>
          </p:cNvSpPr>
          <p:nvPr/>
        </p:nvSpPr>
        <p:spPr bwMode="auto">
          <a:xfrm>
            <a:off x="7772400" y="3124200"/>
            <a:ext cx="685800" cy="466725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2"/>
            </a:solidFill>
            <a:miter lim="800000"/>
            <a:headEnd/>
            <a:tailEnd/>
          </a:ln>
          <a:effectLst>
            <a:outerShdw dist="35921" dir="2700000" algn="ctr" rotWithShape="0">
              <a:srgbClr val="336699"/>
            </a:outerShdw>
          </a:effectLst>
        </p:spPr>
        <p:txBody>
          <a:bodyPr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Arial" charset="0"/>
                <a:ea typeface="黑体"/>
                <a:cs typeface="+mn-cs"/>
              </a:rPr>
              <a:t>EA</a:t>
            </a:r>
          </a:p>
        </p:txBody>
      </p:sp>
      <p:sp>
        <p:nvSpPr>
          <p:cNvPr id="55307" name="Text Box 11"/>
          <p:cNvSpPr txBox="1">
            <a:spLocks noChangeArrowheads="1"/>
          </p:cNvSpPr>
          <p:nvPr/>
        </p:nvSpPr>
        <p:spPr bwMode="auto">
          <a:xfrm>
            <a:off x="7772400" y="3962400"/>
            <a:ext cx="685800" cy="466725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accent2"/>
            </a:solidFill>
            <a:miter lim="800000"/>
            <a:headEnd/>
            <a:tailEnd/>
          </a:ln>
          <a:effectLst>
            <a:outerShdw dist="35921" dir="2700000" algn="ctr" rotWithShape="0">
              <a:srgbClr val="336699"/>
            </a:outerShdw>
          </a:effectLst>
        </p:spPr>
        <p:txBody>
          <a:bodyPr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黑体"/>
                <a:cs typeface="+mn-cs"/>
              </a:rPr>
              <a:t>OP</a:t>
            </a:r>
          </a:p>
        </p:txBody>
      </p:sp>
      <p:sp>
        <p:nvSpPr>
          <p:cNvPr id="55308" name="Text Box 12"/>
          <p:cNvSpPr txBox="1">
            <a:spLocks noChangeArrowheads="1"/>
          </p:cNvSpPr>
          <p:nvPr/>
        </p:nvSpPr>
        <p:spPr bwMode="auto">
          <a:xfrm>
            <a:off x="7772400" y="4800600"/>
            <a:ext cx="685800" cy="466725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2"/>
            </a:solidFill>
            <a:miter lim="800000"/>
            <a:headEnd/>
            <a:tailEnd/>
          </a:ln>
          <a:effectLst>
            <a:outerShdw dist="35921" dir="2700000" algn="ctr" rotWithShape="0">
              <a:srgbClr val="336699"/>
            </a:outerShdw>
          </a:effectLst>
        </p:spPr>
        <p:txBody>
          <a:bodyPr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Arial" charset="0"/>
                <a:ea typeface="黑体"/>
                <a:cs typeface="+mn-cs"/>
              </a:rPr>
              <a:t>EX</a:t>
            </a:r>
          </a:p>
        </p:txBody>
      </p:sp>
      <p:sp>
        <p:nvSpPr>
          <p:cNvPr id="40974" name="Line 13"/>
          <p:cNvSpPr>
            <a:spLocks noChangeShapeType="1"/>
          </p:cNvSpPr>
          <p:nvPr/>
        </p:nvSpPr>
        <p:spPr bwMode="auto">
          <a:xfrm>
            <a:off x="8077200" y="6096000"/>
            <a:ext cx="0" cy="3048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-2500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0975" name="Line 14"/>
          <p:cNvSpPr>
            <a:spLocks noChangeShapeType="1"/>
          </p:cNvSpPr>
          <p:nvPr/>
        </p:nvSpPr>
        <p:spPr bwMode="auto">
          <a:xfrm flipH="1">
            <a:off x="7543800" y="6400800"/>
            <a:ext cx="533400" cy="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-2500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0976" name="Line 15"/>
          <p:cNvSpPr>
            <a:spLocks noChangeShapeType="1"/>
          </p:cNvSpPr>
          <p:nvPr/>
        </p:nvSpPr>
        <p:spPr bwMode="auto">
          <a:xfrm flipV="1">
            <a:off x="7543800" y="1143000"/>
            <a:ext cx="0" cy="52578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-2500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0977" name="Line 16"/>
          <p:cNvSpPr>
            <a:spLocks noChangeShapeType="1"/>
          </p:cNvSpPr>
          <p:nvPr/>
        </p:nvSpPr>
        <p:spPr bwMode="auto">
          <a:xfrm>
            <a:off x="7543800" y="1143000"/>
            <a:ext cx="533400" cy="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-2500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0978" name="Line 17"/>
          <p:cNvSpPr>
            <a:spLocks noChangeShapeType="1"/>
          </p:cNvSpPr>
          <p:nvPr/>
        </p:nvSpPr>
        <p:spPr bwMode="auto">
          <a:xfrm>
            <a:off x="8077200" y="1143000"/>
            <a:ext cx="0" cy="3048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-2500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5314" name="Text Box 18"/>
          <p:cNvSpPr txBox="1">
            <a:spLocks noChangeArrowheads="1"/>
          </p:cNvSpPr>
          <p:nvPr/>
        </p:nvSpPr>
        <p:spPr bwMode="auto">
          <a:xfrm>
            <a:off x="7772400" y="5638800"/>
            <a:ext cx="685800" cy="466725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2"/>
            </a:solidFill>
            <a:miter lim="800000"/>
            <a:headEnd/>
            <a:tailEnd/>
          </a:ln>
          <a:effectLst>
            <a:outerShdw dist="35921" dir="2700000" algn="ctr" rotWithShape="0">
              <a:srgbClr val="336699"/>
            </a:outerShdw>
          </a:effectLst>
        </p:spPr>
        <p:txBody>
          <a:bodyPr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Arial" charset="0"/>
                <a:ea typeface="黑体"/>
                <a:cs typeface="+mn-cs"/>
              </a:rPr>
              <a:t>S</a:t>
            </a:r>
          </a:p>
        </p:txBody>
      </p:sp>
      <p:sp>
        <p:nvSpPr>
          <p:cNvPr id="55315" name="Text Box 19"/>
          <p:cNvSpPr txBox="1">
            <a:spLocks noChangeArrowheads="1"/>
          </p:cNvSpPr>
          <p:nvPr/>
        </p:nvSpPr>
        <p:spPr bwMode="auto">
          <a:xfrm>
            <a:off x="7772400" y="1447800"/>
            <a:ext cx="685800" cy="466725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2"/>
            </a:solidFill>
            <a:miter lim="800000"/>
            <a:headEnd/>
            <a:tailEnd/>
          </a:ln>
          <a:effectLst>
            <a:outerShdw dist="35921" dir="2700000" algn="ctr" rotWithShape="0">
              <a:srgbClr val="336699"/>
            </a:outerShdw>
          </a:effectLst>
        </p:spPr>
        <p:txBody>
          <a:bodyPr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Arial" charset="0"/>
                <a:ea typeface="黑体"/>
                <a:cs typeface="+mn-cs"/>
              </a:rPr>
              <a:t>F</a:t>
            </a:r>
          </a:p>
        </p:txBody>
      </p:sp>
      <p:sp>
        <p:nvSpPr>
          <p:cNvPr id="55316" name="Text Box 20"/>
          <p:cNvSpPr txBox="1">
            <a:spLocks noChangeArrowheads="1"/>
          </p:cNvSpPr>
          <p:nvPr/>
        </p:nvSpPr>
        <p:spPr bwMode="auto">
          <a:xfrm>
            <a:off x="7772400" y="2286000"/>
            <a:ext cx="685800" cy="466725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2"/>
            </a:solidFill>
            <a:miter lim="800000"/>
            <a:headEnd/>
            <a:tailEnd/>
          </a:ln>
          <a:effectLst>
            <a:outerShdw dist="35921" dir="2700000" algn="ctr" rotWithShape="0">
              <a:srgbClr val="336699"/>
            </a:outerShdw>
          </a:effectLst>
        </p:spPr>
        <p:txBody>
          <a:bodyPr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Arial" charset="0"/>
                <a:ea typeface="黑体"/>
                <a:cs typeface="+mn-cs"/>
              </a:rPr>
              <a:t>D</a:t>
            </a:r>
          </a:p>
        </p:txBody>
      </p:sp>
      <p:pic>
        <p:nvPicPr>
          <p:cNvPr id="23" name="Picture 8" descr="ch04-12">
            <a:extLst>
              <a:ext uri="{FF2B5EF4-FFF2-40B4-BE49-F238E27FC236}">
                <a16:creationId xmlns:a16="http://schemas.microsoft.com/office/drawing/2014/main" id="{60989411-DE7D-4850-A7F0-41D24D7C37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388" y="5033961"/>
            <a:ext cx="5389973" cy="13428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20" descr="ch04-11">
            <a:extLst>
              <a:ext uri="{FF2B5EF4-FFF2-40B4-BE49-F238E27FC236}">
                <a16:creationId xmlns:a16="http://schemas.microsoft.com/office/drawing/2014/main" id="{FEB14E4E-19D9-4C8B-BC83-9F3C79634E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241" y="3457784"/>
            <a:ext cx="5389981" cy="1342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293524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日期占位符 1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l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Font typeface="Gungsuh" pitchFamily="18" charset="-127"/>
              <a:buChar char="-"/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9166992-7CBD-45F5-8396-3BD22EB308D6}" type="datetime1">
              <a:rPr kumimoji="0" lang="zh-CN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2021/10/20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1987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l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Font typeface="Gungsuh" pitchFamily="18" charset="-127"/>
              <a:buChar char="-"/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E5FCFD3-7E6E-4454-A81B-4122FDB5FCD2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1988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Instruction Processing: EXECUTE</a:t>
            </a:r>
          </a:p>
        </p:txBody>
      </p:sp>
      <p:sp>
        <p:nvSpPr>
          <p:cNvPr id="41989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marL="0" indent="0">
              <a:buFont typeface="Wingdings" panose="05000000000000000000" pitchFamily="2" charset="2"/>
              <a:buNone/>
            </a:pPr>
            <a:r>
              <a:rPr lang="en-US" altLang="zh-CN">
                <a:ea typeface="宋体" panose="02010600030101010101" pitchFamily="2" charset="-122"/>
              </a:rPr>
              <a:t>Perform the operation, </a:t>
            </a:r>
            <a:br>
              <a:rPr lang="en-US" altLang="zh-CN">
                <a:ea typeface="宋体" panose="02010600030101010101" pitchFamily="2" charset="-122"/>
              </a:rPr>
            </a:br>
            <a:r>
              <a:rPr lang="en-US" altLang="zh-CN">
                <a:ea typeface="宋体" panose="02010600030101010101" pitchFamily="2" charset="-122"/>
              </a:rPr>
              <a:t>using the source operands.</a:t>
            </a:r>
          </a:p>
          <a:p>
            <a:pPr marL="0" indent="0">
              <a:buFont typeface="Wingdings" panose="05000000000000000000" pitchFamily="2" charset="2"/>
              <a:buNone/>
            </a:pPr>
            <a:endParaRPr lang="en-US" altLang="zh-CN">
              <a:ea typeface="宋体" panose="02010600030101010101" pitchFamily="2" charset="-122"/>
            </a:endParaRP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zh-CN">
                <a:ea typeface="宋体" panose="02010600030101010101" pitchFamily="2" charset="-122"/>
              </a:rPr>
              <a:t>Examples:</a:t>
            </a:r>
          </a:p>
          <a:p>
            <a:pPr marL="576263" lvl="1" indent="-234950"/>
            <a:r>
              <a:rPr lang="en-US" altLang="zh-CN"/>
              <a:t>send operands to ALU and assert ADD signal</a:t>
            </a:r>
          </a:p>
          <a:p>
            <a:pPr marL="576263" lvl="1" indent="-234950"/>
            <a:r>
              <a:rPr lang="en-US" altLang="zh-CN"/>
              <a:t>do nothing (e.g., for loads and stores)</a:t>
            </a:r>
          </a:p>
        </p:txBody>
      </p:sp>
      <p:sp>
        <p:nvSpPr>
          <p:cNvPr id="41990" name="Line 5"/>
          <p:cNvSpPr>
            <a:spLocks noChangeShapeType="1"/>
          </p:cNvSpPr>
          <p:nvPr/>
        </p:nvSpPr>
        <p:spPr bwMode="auto">
          <a:xfrm>
            <a:off x="8077200" y="1905000"/>
            <a:ext cx="0" cy="3810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-2500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1991" name="Line 6"/>
          <p:cNvSpPr>
            <a:spLocks noChangeShapeType="1"/>
          </p:cNvSpPr>
          <p:nvPr/>
        </p:nvSpPr>
        <p:spPr bwMode="auto">
          <a:xfrm>
            <a:off x="8101013" y="2743200"/>
            <a:ext cx="0" cy="3810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-2500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1992" name="Line 7"/>
          <p:cNvSpPr>
            <a:spLocks noChangeShapeType="1"/>
          </p:cNvSpPr>
          <p:nvPr/>
        </p:nvSpPr>
        <p:spPr bwMode="auto">
          <a:xfrm>
            <a:off x="8077200" y="3581400"/>
            <a:ext cx="0" cy="3810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-2500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1993" name="Line 8"/>
          <p:cNvSpPr>
            <a:spLocks noChangeShapeType="1"/>
          </p:cNvSpPr>
          <p:nvPr/>
        </p:nvSpPr>
        <p:spPr bwMode="auto">
          <a:xfrm>
            <a:off x="8056563" y="4419600"/>
            <a:ext cx="0" cy="3810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-2500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1994" name="Line 9"/>
          <p:cNvSpPr>
            <a:spLocks noChangeShapeType="1"/>
          </p:cNvSpPr>
          <p:nvPr/>
        </p:nvSpPr>
        <p:spPr bwMode="auto">
          <a:xfrm>
            <a:off x="8070850" y="5257800"/>
            <a:ext cx="0" cy="3810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-2500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6330" name="Text Box 10"/>
          <p:cNvSpPr txBox="1">
            <a:spLocks noChangeArrowheads="1"/>
          </p:cNvSpPr>
          <p:nvPr/>
        </p:nvSpPr>
        <p:spPr bwMode="auto">
          <a:xfrm>
            <a:off x="7772400" y="3124200"/>
            <a:ext cx="685800" cy="466725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2"/>
            </a:solidFill>
            <a:miter lim="800000"/>
            <a:headEnd/>
            <a:tailEnd/>
          </a:ln>
          <a:effectLst>
            <a:outerShdw dist="35921" dir="2700000" algn="ctr" rotWithShape="0">
              <a:srgbClr val="336699"/>
            </a:outerShdw>
          </a:effectLst>
        </p:spPr>
        <p:txBody>
          <a:bodyPr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Arial" charset="0"/>
                <a:ea typeface="黑体"/>
                <a:cs typeface="+mn-cs"/>
              </a:rPr>
              <a:t>EA</a:t>
            </a:r>
          </a:p>
        </p:txBody>
      </p:sp>
      <p:sp>
        <p:nvSpPr>
          <p:cNvPr id="56331" name="Text Box 11"/>
          <p:cNvSpPr txBox="1">
            <a:spLocks noChangeArrowheads="1"/>
          </p:cNvSpPr>
          <p:nvPr/>
        </p:nvSpPr>
        <p:spPr bwMode="auto">
          <a:xfrm>
            <a:off x="7772400" y="3962400"/>
            <a:ext cx="685800" cy="466725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2"/>
            </a:solidFill>
            <a:miter lim="800000"/>
            <a:headEnd/>
            <a:tailEnd/>
          </a:ln>
          <a:effectLst>
            <a:outerShdw dist="35921" dir="2700000" algn="ctr" rotWithShape="0">
              <a:srgbClr val="336699"/>
            </a:outerShdw>
          </a:effectLst>
        </p:spPr>
        <p:txBody>
          <a:bodyPr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Arial" charset="0"/>
                <a:ea typeface="黑体"/>
                <a:cs typeface="+mn-cs"/>
              </a:rPr>
              <a:t>OP</a:t>
            </a:r>
          </a:p>
        </p:txBody>
      </p:sp>
      <p:sp>
        <p:nvSpPr>
          <p:cNvPr id="56332" name="Text Box 12"/>
          <p:cNvSpPr txBox="1">
            <a:spLocks noChangeArrowheads="1"/>
          </p:cNvSpPr>
          <p:nvPr/>
        </p:nvSpPr>
        <p:spPr bwMode="auto">
          <a:xfrm>
            <a:off x="7772400" y="4800600"/>
            <a:ext cx="685800" cy="466725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accent2"/>
            </a:solidFill>
            <a:miter lim="800000"/>
            <a:headEnd/>
            <a:tailEnd/>
          </a:ln>
          <a:effectLst>
            <a:outerShdw dist="35921" dir="2700000" algn="ctr" rotWithShape="0">
              <a:srgbClr val="336699"/>
            </a:outerShdw>
          </a:effectLst>
        </p:spPr>
        <p:txBody>
          <a:bodyPr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黑体"/>
                <a:cs typeface="+mn-cs"/>
              </a:rPr>
              <a:t>EX</a:t>
            </a:r>
          </a:p>
        </p:txBody>
      </p:sp>
      <p:sp>
        <p:nvSpPr>
          <p:cNvPr id="41998" name="Line 13"/>
          <p:cNvSpPr>
            <a:spLocks noChangeShapeType="1"/>
          </p:cNvSpPr>
          <p:nvPr/>
        </p:nvSpPr>
        <p:spPr bwMode="auto">
          <a:xfrm>
            <a:off x="8077200" y="6096000"/>
            <a:ext cx="0" cy="3048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-2500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1999" name="Line 14"/>
          <p:cNvSpPr>
            <a:spLocks noChangeShapeType="1"/>
          </p:cNvSpPr>
          <p:nvPr/>
        </p:nvSpPr>
        <p:spPr bwMode="auto">
          <a:xfrm flipH="1">
            <a:off x="7543800" y="6400800"/>
            <a:ext cx="533400" cy="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-2500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2000" name="Line 15"/>
          <p:cNvSpPr>
            <a:spLocks noChangeShapeType="1"/>
          </p:cNvSpPr>
          <p:nvPr/>
        </p:nvSpPr>
        <p:spPr bwMode="auto">
          <a:xfrm flipV="1">
            <a:off x="7543800" y="1143000"/>
            <a:ext cx="0" cy="52578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-2500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2001" name="Line 16"/>
          <p:cNvSpPr>
            <a:spLocks noChangeShapeType="1"/>
          </p:cNvSpPr>
          <p:nvPr/>
        </p:nvSpPr>
        <p:spPr bwMode="auto">
          <a:xfrm>
            <a:off x="7543800" y="1143000"/>
            <a:ext cx="533400" cy="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-2500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2002" name="Line 17"/>
          <p:cNvSpPr>
            <a:spLocks noChangeShapeType="1"/>
          </p:cNvSpPr>
          <p:nvPr/>
        </p:nvSpPr>
        <p:spPr bwMode="auto">
          <a:xfrm>
            <a:off x="8077200" y="1143000"/>
            <a:ext cx="0" cy="3048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-2500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6338" name="Text Box 18"/>
          <p:cNvSpPr txBox="1">
            <a:spLocks noChangeArrowheads="1"/>
          </p:cNvSpPr>
          <p:nvPr/>
        </p:nvSpPr>
        <p:spPr bwMode="auto">
          <a:xfrm>
            <a:off x="7772400" y="5638800"/>
            <a:ext cx="685800" cy="466725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2"/>
            </a:solidFill>
            <a:miter lim="800000"/>
            <a:headEnd/>
            <a:tailEnd/>
          </a:ln>
          <a:effectLst>
            <a:outerShdw dist="35921" dir="2700000" algn="ctr" rotWithShape="0">
              <a:srgbClr val="336699"/>
            </a:outerShdw>
          </a:effectLst>
        </p:spPr>
        <p:txBody>
          <a:bodyPr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Arial" charset="0"/>
                <a:ea typeface="黑体"/>
                <a:cs typeface="+mn-cs"/>
              </a:rPr>
              <a:t>S</a:t>
            </a:r>
          </a:p>
        </p:txBody>
      </p:sp>
      <p:sp>
        <p:nvSpPr>
          <p:cNvPr id="56339" name="Text Box 19"/>
          <p:cNvSpPr txBox="1">
            <a:spLocks noChangeArrowheads="1"/>
          </p:cNvSpPr>
          <p:nvPr/>
        </p:nvSpPr>
        <p:spPr bwMode="auto">
          <a:xfrm>
            <a:off x="7772400" y="1447800"/>
            <a:ext cx="685800" cy="466725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2"/>
            </a:solidFill>
            <a:miter lim="800000"/>
            <a:headEnd/>
            <a:tailEnd/>
          </a:ln>
          <a:effectLst>
            <a:outerShdw dist="35921" dir="2700000" algn="ctr" rotWithShape="0">
              <a:srgbClr val="336699"/>
            </a:outerShdw>
          </a:effectLst>
        </p:spPr>
        <p:txBody>
          <a:bodyPr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Arial" charset="0"/>
                <a:ea typeface="黑体"/>
                <a:cs typeface="+mn-cs"/>
              </a:rPr>
              <a:t>F</a:t>
            </a:r>
          </a:p>
        </p:txBody>
      </p:sp>
      <p:sp>
        <p:nvSpPr>
          <p:cNvPr id="56340" name="Text Box 20"/>
          <p:cNvSpPr txBox="1">
            <a:spLocks noChangeArrowheads="1"/>
          </p:cNvSpPr>
          <p:nvPr/>
        </p:nvSpPr>
        <p:spPr bwMode="auto">
          <a:xfrm>
            <a:off x="7772400" y="2286000"/>
            <a:ext cx="685800" cy="466725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2"/>
            </a:solidFill>
            <a:miter lim="800000"/>
            <a:headEnd/>
            <a:tailEnd/>
          </a:ln>
          <a:effectLst>
            <a:outerShdw dist="35921" dir="2700000" algn="ctr" rotWithShape="0">
              <a:srgbClr val="336699"/>
            </a:outerShdw>
          </a:effectLst>
        </p:spPr>
        <p:txBody>
          <a:bodyPr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Arial" charset="0"/>
                <a:ea typeface="黑体"/>
                <a:cs typeface="+mn-cs"/>
              </a:rPr>
              <a:t>D</a:t>
            </a:r>
          </a:p>
        </p:txBody>
      </p:sp>
      <p:pic>
        <p:nvPicPr>
          <p:cNvPr id="22" name="Picture 8" descr="ch04-12">
            <a:extLst>
              <a:ext uri="{FF2B5EF4-FFF2-40B4-BE49-F238E27FC236}">
                <a16:creationId xmlns:a16="http://schemas.microsoft.com/office/drawing/2014/main" id="{A9F5A178-FD55-4F6F-AF02-793E50BFFB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388" y="5033961"/>
            <a:ext cx="5389973" cy="13428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20" descr="ch04-11">
            <a:extLst>
              <a:ext uri="{FF2B5EF4-FFF2-40B4-BE49-F238E27FC236}">
                <a16:creationId xmlns:a16="http://schemas.microsoft.com/office/drawing/2014/main" id="{473AB250-34FB-4141-B536-70703E112D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241" y="3457784"/>
            <a:ext cx="5389981" cy="1342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87278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6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日期占位符 1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l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Font typeface="Gungsuh" pitchFamily="18" charset="-127"/>
              <a:buChar char="-"/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1ACC7D9-0370-4AC8-A98F-0C99B49EB965}" type="datetime1">
              <a:rPr kumimoji="0" lang="zh-CN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2021/10/20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3011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l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Font typeface="Gungsuh" pitchFamily="18" charset="-127"/>
              <a:buChar char="-"/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E457107-3905-4B4C-A423-E39F22308935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3012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Instruction Processing: STORE</a:t>
            </a:r>
          </a:p>
        </p:txBody>
      </p:sp>
      <p:sp>
        <p:nvSpPr>
          <p:cNvPr id="4301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79388" y="981075"/>
            <a:ext cx="7593009" cy="5481638"/>
          </a:xfrm>
        </p:spPr>
        <p:txBody>
          <a:bodyPr/>
          <a:lstStyle/>
          <a:p>
            <a:r>
              <a:rPr lang="en-US" altLang="zh-CN" dirty="0">
                <a:ea typeface="宋体" panose="02010600030101010101" pitchFamily="2" charset="-122"/>
              </a:rPr>
              <a:t>Write results to destination. (register or memory)</a:t>
            </a:r>
          </a:p>
          <a:p>
            <a:r>
              <a:rPr lang="en-US" altLang="zh-CN" dirty="0">
                <a:ea typeface="宋体" panose="02010600030101010101" pitchFamily="2" charset="-122"/>
              </a:rPr>
              <a:t>Examples:</a:t>
            </a:r>
          </a:p>
          <a:p>
            <a:pPr marL="576263" lvl="1" indent="-234950"/>
            <a:r>
              <a:rPr lang="en-US" altLang="zh-CN" sz="1800" dirty="0">
                <a:latin typeface="Courier"/>
              </a:rPr>
              <a:t>result of ADD is placed in destination register</a:t>
            </a:r>
          </a:p>
          <a:p>
            <a:pPr marL="576263" lvl="1" indent="-234950"/>
            <a:r>
              <a:rPr lang="en-US" altLang="zh-CN" sz="1800" dirty="0">
                <a:latin typeface="Courier"/>
              </a:rPr>
              <a:t>result of memory load is placed in destination register</a:t>
            </a:r>
          </a:p>
          <a:p>
            <a:pPr marL="576263" lvl="1" indent="-234950"/>
            <a:r>
              <a:rPr lang="en-US" altLang="zh-CN" sz="1800" dirty="0">
                <a:latin typeface="Courier"/>
              </a:rPr>
              <a:t>for store instruction, data is stored to memory</a:t>
            </a:r>
          </a:p>
          <a:p>
            <a:pPr marL="1022350" lvl="2" indent="-222250"/>
            <a:r>
              <a:rPr lang="en-US" altLang="zh-CN" sz="1800" dirty="0"/>
              <a:t>write address to MAR, data to MDR</a:t>
            </a:r>
          </a:p>
          <a:p>
            <a:pPr marL="1022350" lvl="2" indent="-222250"/>
            <a:r>
              <a:rPr lang="en-US" altLang="zh-CN" sz="1800" dirty="0"/>
              <a:t>assert WRITE signal to memory</a:t>
            </a:r>
          </a:p>
        </p:txBody>
      </p:sp>
      <p:sp>
        <p:nvSpPr>
          <p:cNvPr id="43014" name="Line 5"/>
          <p:cNvSpPr>
            <a:spLocks noChangeShapeType="1"/>
          </p:cNvSpPr>
          <p:nvPr/>
        </p:nvSpPr>
        <p:spPr bwMode="auto">
          <a:xfrm>
            <a:off x="8077200" y="1905000"/>
            <a:ext cx="0" cy="3810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-2500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3015" name="Line 6"/>
          <p:cNvSpPr>
            <a:spLocks noChangeShapeType="1"/>
          </p:cNvSpPr>
          <p:nvPr/>
        </p:nvSpPr>
        <p:spPr bwMode="auto">
          <a:xfrm>
            <a:off x="8101013" y="2743200"/>
            <a:ext cx="0" cy="3810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-2500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3016" name="Line 7"/>
          <p:cNvSpPr>
            <a:spLocks noChangeShapeType="1"/>
          </p:cNvSpPr>
          <p:nvPr/>
        </p:nvSpPr>
        <p:spPr bwMode="auto">
          <a:xfrm>
            <a:off x="8077200" y="3581400"/>
            <a:ext cx="0" cy="3810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-2500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3017" name="Line 8"/>
          <p:cNvSpPr>
            <a:spLocks noChangeShapeType="1"/>
          </p:cNvSpPr>
          <p:nvPr/>
        </p:nvSpPr>
        <p:spPr bwMode="auto">
          <a:xfrm>
            <a:off x="8056563" y="4419600"/>
            <a:ext cx="0" cy="3810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-2500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3018" name="Line 9"/>
          <p:cNvSpPr>
            <a:spLocks noChangeShapeType="1"/>
          </p:cNvSpPr>
          <p:nvPr/>
        </p:nvSpPr>
        <p:spPr bwMode="auto">
          <a:xfrm>
            <a:off x="8070850" y="5257800"/>
            <a:ext cx="0" cy="3810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-2500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7354" name="Text Box 10"/>
          <p:cNvSpPr txBox="1">
            <a:spLocks noChangeArrowheads="1"/>
          </p:cNvSpPr>
          <p:nvPr/>
        </p:nvSpPr>
        <p:spPr bwMode="auto">
          <a:xfrm>
            <a:off x="7772400" y="3124200"/>
            <a:ext cx="685800" cy="466725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2"/>
            </a:solidFill>
            <a:miter lim="800000"/>
            <a:headEnd/>
            <a:tailEnd/>
          </a:ln>
          <a:effectLst>
            <a:outerShdw dist="35921" dir="2700000" algn="ctr" rotWithShape="0">
              <a:srgbClr val="336699"/>
            </a:outerShdw>
          </a:effectLst>
        </p:spPr>
        <p:txBody>
          <a:bodyPr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Arial" charset="0"/>
                <a:ea typeface="黑体"/>
                <a:cs typeface="+mn-cs"/>
              </a:rPr>
              <a:t>EA</a:t>
            </a:r>
          </a:p>
        </p:txBody>
      </p:sp>
      <p:sp>
        <p:nvSpPr>
          <p:cNvPr id="57355" name="Text Box 11"/>
          <p:cNvSpPr txBox="1">
            <a:spLocks noChangeArrowheads="1"/>
          </p:cNvSpPr>
          <p:nvPr/>
        </p:nvSpPr>
        <p:spPr bwMode="auto">
          <a:xfrm>
            <a:off x="7772400" y="3962400"/>
            <a:ext cx="685800" cy="466725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2"/>
            </a:solidFill>
            <a:miter lim="800000"/>
            <a:headEnd/>
            <a:tailEnd/>
          </a:ln>
          <a:effectLst>
            <a:outerShdw dist="35921" dir="2700000" algn="ctr" rotWithShape="0">
              <a:srgbClr val="336699"/>
            </a:outerShdw>
          </a:effectLst>
        </p:spPr>
        <p:txBody>
          <a:bodyPr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Arial" charset="0"/>
                <a:ea typeface="黑体"/>
                <a:cs typeface="+mn-cs"/>
              </a:rPr>
              <a:t>OP</a:t>
            </a:r>
          </a:p>
        </p:txBody>
      </p:sp>
      <p:sp>
        <p:nvSpPr>
          <p:cNvPr id="57356" name="Text Box 12"/>
          <p:cNvSpPr txBox="1">
            <a:spLocks noChangeArrowheads="1"/>
          </p:cNvSpPr>
          <p:nvPr/>
        </p:nvSpPr>
        <p:spPr bwMode="auto">
          <a:xfrm>
            <a:off x="7772400" y="4800600"/>
            <a:ext cx="685800" cy="466725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2"/>
            </a:solidFill>
            <a:miter lim="800000"/>
            <a:headEnd/>
            <a:tailEnd/>
          </a:ln>
          <a:effectLst>
            <a:outerShdw dist="35921" dir="2700000" algn="ctr" rotWithShape="0">
              <a:srgbClr val="336699"/>
            </a:outerShdw>
          </a:effectLst>
        </p:spPr>
        <p:txBody>
          <a:bodyPr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Arial" charset="0"/>
                <a:ea typeface="黑体"/>
                <a:cs typeface="+mn-cs"/>
              </a:rPr>
              <a:t>EX</a:t>
            </a:r>
          </a:p>
        </p:txBody>
      </p:sp>
      <p:sp>
        <p:nvSpPr>
          <p:cNvPr id="43022" name="Line 13"/>
          <p:cNvSpPr>
            <a:spLocks noChangeShapeType="1"/>
          </p:cNvSpPr>
          <p:nvPr/>
        </p:nvSpPr>
        <p:spPr bwMode="auto">
          <a:xfrm>
            <a:off x="8077200" y="6096000"/>
            <a:ext cx="0" cy="3048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-2500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3023" name="Line 14"/>
          <p:cNvSpPr>
            <a:spLocks noChangeShapeType="1"/>
          </p:cNvSpPr>
          <p:nvPr/>
        </p:nvSpPr>
        <p:spPr bwMode="auto">
          <a:xfrm flipH="1">
            <a:off x="7543800" y="6400800"/>
            <a:ext cx="533400" cy="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-2500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3024" name="Line 15"/>
          <p:cNvSpPr>
            <a:spLocks noChangeShapeType="1"/>
          </p:cNvSpPr>
          <p:nvPr/>
        </p:nvSpPr>
        <p:spPr bwMode="auto">
          <a:xfrm flipV="1">
            <a:off x="7543800" y="1143000"/>
            <a:ext cx="0" cy="52578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-2500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3025" name="Line 16"/>
          <p:cNvSpPr>
            <a:spLocks noChangeShapeType="1"/>
          </p:cNvSpPr>
          <p:nvPr/>
        </p:nvSpPr>
        <p:spPr bwMode="auto">
          <a:xfrm>
            <a:off x="7543800" y="1143000"/>
            <a:ext cx="533400" cy="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-2500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3026" name="Line 17"/>
          <p:cNvSpPr>
            <a:spLocks noChangeShapeType="1"/>
          </p:cNvSpPr>
          <p:nvPr/>
        </p:nvSpPr>
        <p:spPr bwMode="auto">
          <a:xfrm>
            <a:off x="8077200" y="1143000"/>
            <a:ext cx="0" cy="3048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-2500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7362" name="Text Box 18"/>
          <p:cNvSpPr txBox="1">
            <a:spLocks noChangeArrowheads="1"/>
          </p:cNvSpPr>
          <p:nvPr/>
        </p:nvSpPr>
        <p:spPr bwMode="auto">
          <a:xfrm>
            <a:off x="7772400" y="5638800"/>
            <a:ext cx="685800" cy="466725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accent2"/>
            </a:solidFill>
            <a:miter lim="800000"/>
            <a:headEnd/>
            <a:tailEnd/>
          </a:ln>
          <a:effectLst>
            <a:outerShdw dist="35921" dir="2700000" algn="ctr" rotWithShape="0">
              <a:srgbClr val="336699"/>
            </a:outerShdw>
          </a:effectLst>
        </p:spPr>
        <p:txBody>
          <a:bodyPr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黑体"/>
                <a:cs typeface="+mn-cs"/>
              </a:rPr>
              <a:t>S</a:t>
            </a:r>
          </a:p>
        </p:txBody>
      </p:sp>
      <p:sp>
        <p:nvSpPr>
          <p:cNvPr id="57363" name="Text Box 19"/>
          <p:cNvSpPr txBox="1">
            <a:spLocks noChangeArrowheads="1"/>
          </p:cNvSpPr>
          <p:nvPr/>
        </p:nvSpPr>
        <p:spPr bwMode="auto">
          <a:xfrm>
            <a:off x="7772400" y="1447800"/>
            <a:ext cx="685800" cy="466725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2"/>
            </a:solidFill>
            <a:miter lim="800000"/>
            <a:headEnd/>
            <a:tailEnd/>
          </a:ln>
          <a:effectLst>
            <a:outerShdw dist="35921" dir="2700000" algn="ctr" rotWithShape="0">
              <a:srgbClr val="336699"/>
            </a:outerShdw>
          </a:effectLst>
        </p:spPr>
        <p:txBody>
          <a:bodyPr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Arial" charset="0"/>
                <a:ea typeface="黑体"/>
                <a:cs typeface="+mn-cs"/>
              </a:rPr>
              <a:t>F</a:t>
            </a:r>
          </a:p>
        </p:txBody>
      </p:sp>
      <p:sp>
        <p:nvSpPr>
          <p:cNvPr id="57364" name="Text Box 20"/>
          <p:cNvSpPr txBox="1">
            <a:spLocks noChangeArrowheads="1"/>
          </p:cNvSpPr>
          <p:nvPr/>
        </p:nvSpPr>
        <p:spPr bwMode="auto">
          <a:xfrm>
            <a:off x="7772400" y="2286000"/>
            <a:ext cx="685800" cy="466725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2"/>
            </a:solidFill>
            <a:miter lim="800000"/>
            <a:headEnd/>
            <a:tailEnd/>
          </a:ln>
          <a:effectLst>
            <a:outerShdw dist="35921" dir="2700000" algn="ctr" rotWithShape="0">
              <a:srgbClr val="336699"/>
            </a:outerShdw>
          </a:effectLst>
        </p:spPr>
        <p:txBody>
          <a:bodyPr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Arial" charset="0"/>
                <a:ea typeface="黑体"/>
                <a:cs typeface="+mn-cs"/>
              </a:rPr>
              <a:t>D</a:t>
            </a:r>
          </a:p>
        </p:txBody>
      </p:sp>
      <p:pic>
        <p:nvPicPr>
          <p:cNvPr id="23" name="Picture 20" descr="ch04-11">
            <a:extLst>
              <a:ext uri="{FF2B5EF4-FFF2-40B4-BE49-F238E27FC236}">
                <a16:creationId xmlns:a16="http://schemas.microsoft.com/office/drawing/2014/main" id="{1968B5E8-220F-45F1-AE5A-03969D626F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604" y="4529346"/>
            <a:ext cx="5389981" cy="1342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602290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日期占位符 1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l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Font typeface="Gungsuh" pitchFamily="18" charset="-127"/>
              <a:buChar char="-"/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D69E68C-F8D1-41E3-9FF3-86C2EFED550C}" type="datetime1">
              <a:rPr kumimoji="0" lang="zh-CN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2021/10/20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4035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l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Font typeface="Gungsuh" pitchFamily="18" charset="-127"/>
              <a:buChar char="-"/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E364818-2CD1-4122-B015-A732B96185BC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4036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Changing the Sequence of Instructions</a:t>
            </a:r>
          </a:p>
        </p:txBody>
      </p:sp>
      <p:sp>
        <p:nvSpPr>
          <p:cNvPr id="4403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89551" y="980728"/>
            <a:ext cx="8918953" cy="5243513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zh-CN" dirty="0">
                <a:ea typeface="宋体" panose="02010600030101010101" pitchFamily="2" charset="-122"/>
              </a:rPr>
              <a:t>In the FETCH phase, we incremented the Program Counter by 1.</a:t>
            </a:r>
          </a:p>
          <a:p>
            <a:pPr>
              <a:lnSpc>
                <a:spcPct val="90000"/>
              </a:lnSpc>
            </a:pPr>
            <a:r>
              <a:rPr lang="en-US" altLang="zh-CN" dirty="0">
                <a:ea typeface="宋体" panose="02010600030101010101" pitchFamily="2" charset="-122"/>
              </a:rPr>
              <a:t>What if we don’t want to always execute the instruction</a:t>
            </a:r>
            <a:br>
              <a:rPr lang="en-US" altLang="zh-CN" dirty="0">
                <a:ea typeface="宋体" panose="02010600030101010101" pitchFamily="2" charset="-122"/>
              </a:rPr>
            </a:br>
            <a:r>
              <a:rPr lang="en-US" altLang="zh-CN" dirty="0">
                <a:ea typeface="宋体" panose="02010600030101010101" pitchFamily="2" charset="-122"/>
              </a:rPr>
              <a:t>that follows this one?</a:t>
            </a:r>
          </a:p>
          <a:p>
            <a:pPr marL="576263" lvl="1" indent="-234950"/>
            <a:r>
              <a:rPr lang="en-US" altLang="zh-CN" dirty="0">
                <a:latin typeface="Courier"/>
              </a:rPr>
              <a:t>examples: loop, if-then-else, function call</a:t>
            </a:r>
            <a:endParaRPr lang="en-US" altLang="zh-CN" dirty="0">
              <a:latin typeface="Courier"/>
              <a:ea typeface="宋体" panose="02010600030101010101" pitchFamily="2" charset="-122"/>
            </a:endParaRPr>
          </a:p>
          <a:p>
            <a:pPr>
              <a:lnSpc>
                <a:spcPct val="90000"/>
              </a:lnSpc>
            </a:pPr>
            <a:r>
              <a:rPr lang="en-US" altLang="zh-CN" dirty="0">
                <a:ea typeface="宋体" panose="02010600030101010101" pitchFamily="2" charset="-122"/>
              </a:rPr>
              <a:t>Need special instructions that change the contents of the PC.</a:t>
            </a:r>
          </a:p>
          <a:p>
            <a:pPr>
              <a:lnSpc>
                <a:spcPct val="90000"/>
              </a:lnSpc>
            </a:pPr>
            <a:r>
              <a:rPr lang="en-US" altLang="zh-CN" dirty="0">
                <a:ea typeface="宋体" panose="02010600030101010101" pitchFamily="2" charset="-122"/>
              </a:rPr>
              <a:t>These are called </a:t>
            </a:r>
            <a:r>
              <a:rPr lang="en-US" altLang="zh-CN" i="1" dirty="0">
                <a:solidFill>
                  <a:srgbClr val="CE0000"/>
                </a:solidFill>
                <a:ea typeface="宋体" panose="02010600030101010101" pitchFamily="2" charset="-122"/>
              </a:rPr>
              <a:t>jumps</a:t>
            </a:r>
            <a:r>
              <a:rPr lang="en-US" altLang="zh-CN" dirty="0">
                <a:ea typeface="宋体" panose="02010600030101010101" pitchFamily="2" charset="-122"/>
              </a:rPr>
              <a:t> and </a:t>
            </a:r>
            <a:r>
              <a:rPr lang="en-US" altLang="zh-CN" i="1" dirty="0">
                <a:solidFill>
                  <a:srgbClr val="CE0000"/>
                </a:solidFill>
                <a:ea typeface="宋体" panose="02010600030101010101" pitchFamily="2" charset="-122"/>
              </a:rPr>
              <a:t>branches</a:t>
            </a:r>
            <a:r>
              <a:rPr lang="en-US" altLang="zh-CN" dirty="0">
                <a:ea typeface="宋体" panose="02010600030101010101" pitchFamily="2" charset="-122"/>
              </a:rPr>
              <a:t>.</a:t>
            </a:r>
          </a:p>
          <a:p>
            <a:pPr marL="576263" lvl="1" indent="-234950"/>
            <a:r>
              <a:rPr lang="en-US" altLang="zh-CN" dirty="0">
                <a:latin typeface="Courier"/>
              </a:rPr>
              <a:t>jumps are unconditional -- they always change the PC</a:t>
            </a:r>
          </a:p>
          <a:p>
            <a:pPr marL="576263" lvl="1" indent="-234950"/>
            <a:r>
              <a:rPr lang="en-US" altLang="zh-CN" dirty="0">
                <a:latin typeface="Courier"/>
              </a:rPr>
              <a:t>branches are conditional -- they change the PC only if some condition is true (e.g., the contents of a register is zero)</a:t>
            </a:r>
          </a:p>
        </p:txBody>
      </p:sp>
    </p:spTree>
    <p:extLst>
      <p:ext uri="{BB962C8B-B14F-4D97-AF65-F5344CB8AC3E}">
        <p14:creationId xmlns:p14="http://schemas.microsoft.com/office/powerpoint/2010/main" val="224823950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日期占位符 1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l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Font typeface="Gungsuh" pitchFamily="18" charset="-127"/>
              <a:buChar char="-"/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F27ECC3-0EA7-45E8-987F-B8903D87ED5D}" type="datetime1">
              <a:rPr kumimoji="0" lang="zh-CN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2021/10/20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5059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l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Font typeface="Gungsuh" pitchFamily="18" charset="-127"/>
              <a:buChar char="-"/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D7EA75A-DE34-4570-A6D9-E24137CA673D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5060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Example: LC-3 JMP Instruction</a:t>
            </a:r>
          </a:p>
        </p:txBody>
      </p:sp>
      <p:sp>
        <p:nvSpPr>
          <p:cNvPr id="45061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Set the PC to the value contained in a register.  This becomes the address of the next instruction to fetch.</a:t>
            </a:r>
          </a:p>
        </p:txBody>
      </p:sp>
      <p:sp>
        <p:nvSpPr>
          <p:cNvPr id="45062" name="Text Box 6"/>
          <p:cNvSpPr txBox="1">
            <a:spLocks noChangeArrowheads="1"/>
          </p:cNvSpPr>
          <p:nvPr/>
        </p:nvSpPr>
        <p:spPr bwMode="auto">
          <a:xfrm>
            <a:off x="914400" y="4876800"/>
            <a:ext cx="53006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l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Font typeface="Gungsuh" pitchFamily="18" charset="-127"/>
              <a:buChar char="-"/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“</a:t>
            </a:r>
            <a:r>
              <a:rPr kumimoji="0" lang="en-US" altLang="zh-CN" sz="24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Load the contents of R3 into the PC.”</a:t>
            </a:r>
          </a:p>
        </p:txBody>
      </p:sp>
      <p:pic>
        <p:nvPicPr>
          <p:cNvPr id="45063" name="Picture 9" descr="C:\Documents and Settings\gbyrd\My Documents\ece206\mh-slides\ch04\ch04-20-lc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438400"/>
            <a:ext cx="7313613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6049975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日期占位符 1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l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Font typeface="Gungsuh" pitchFamily="18" charset="-127"/>
              <a:buChar char="-"/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D381635-7A2E-4551-8A10-948943702704}" type="datetime1">
              <a:rPr kumimoji="0" lang="zh-CN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2021/10/20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8131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l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Font typeface="Gungsuh" pitchFamily="18" charset="-127"/>
              <a:buChar char="-"/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5F525DD-3F08-4279-A8D8-82B549AB1D11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8132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Driving Force: The Clock</a:t>
            </a:r>
          </a:p>
        </p:txBody>
      </p:sp>
      <p:sp>
        <p:nvSpPr>
          <p:cNvPr id="48133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marL="0" indent="0">
              <a:buFont typeface="Wingdings" panose="05000000000000000000" pitchFamily="2" charset="2"/>
              <a:buNone/>
            </a:pPr>
            <a:r>
              <a:rPr lang="en-US" altLang="zh-CN" dirty="0">
                <a:ea typeface="宋体" panose="02010600030101010101" pitchFamily="2" charset="-122"/>
              </a:rPr>
              <a:t>The clock is a signal that keeps the control unit moving.</a:t>
            </a:r>
          </a:p>
          <a:p>
            <a:pPr marL="576263" lvl="1" indent="-234950"/>
            <a:r>
              <a:rPr lang="en-US" altLang="zh-CN" dirty="0">
                <a:latin typeface="Courier"/>
              </a:rPr>
              <a:t>At each clock “tick,” control unit moves to the next</a:t>
            </a:r>
            <a:br>
              <a:rPr lang="en-US" altLang="zh-CN" dirty="0">
                <a:latin typeface="Courier"/>
              </a:rPr>
            </a:br>
            <a:r>
              <a:rPr lang="en-US" altLang="zh-CN" dirty="0">
                <a:latin typeface="Courier"/>
              </a:rPr>
              <a:t>machine cycle -- may be next instruction or next phase of current instruction.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zh-CN" dirty="0">
                <a:ea typeface="宋体" panose="02010600030101010101" pitchFamily="2" charset="-122"/>
              </a:rPr>
              <a:t>Clock generator circuit:</a:t>
            </a:r>
          </a:p>
          <a:p>
            <a:pPr marL="576263" lvl="1" indent="-234950"/>
            <a:r>
              <a:rPr lang="en-US" altLang="zh-CN" dirty="0">
                <a:latin typeface="Courier"/>
              </a:rPr>
              <a:t>Based on crystal oscillator</a:t>
            </a:r>
          </a:p>
          <a:p>
            <a:pPr marL="576263" lvl="1" indent="-234950"/>
            <a:r>
              <a:rPr lang="en-US" altLang="zh-CN" dirty="0">
                <a:latin typeface="Courier"/>
              </a:rPr>
              <a:t>Generates regular sequence of “0” and “1” logic levels</a:t>
            </a:r>
          </a:p>
          <a:p>
            <a:pPr marL="576263" lvl="1" indent="-234950"/>
            <a:r>
              <a:rPr lang="en-US" altLang="zh-CN" dirty="0">
                <a:latin typeface="Courier"/>
              </a:rPr>
              <a:t>Clock cycle (or machine cycle) -- rising edge to rising edge</a:t>
            </a:r>
          </a:p>
          <a:p>
            <a:pPr marL="0" indent="0">
              <a:buFont typeface="Wingdings" panose="05000000000000000000" pitchFamily="2" charset="2"/>
              <a:buNone/>
            </a:pPr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48134" name="Line 4"/>
          <p:cNvSpPr>
            <a:spLocks noChangeShapeType="1"/>
          </p:cNvSpPr>
          <p:nvPr/>
        </p:nvSpPr>
        <p:spPr bwMode="auto">
          <a:xfrm>
            <a:off x="1371600" y="5527253"/>
            <a:ext cx="4572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-2500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8135" name="Line 5"/>
          <p:cNvSpPr>
            <a:spLocks noChangeShapeType="1"/>
          </p:cNvSpPr>
          <p:nvPr/>
        </p:nvSpPr>
        <p:spPr bwMode="auto">
          <a:xfrm>
            <a:off x="2514600" y="5527253"/>
            <a:ext cx="6858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-2500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8136" name="Line 6"/>
          <p:cNvSpPr>
            <a:spLocks noChangeShapeType="1"/>
          </p:cNvSpPr>
          <p:nvPr/>
        </p:nvSpPr>
        <p:spPr bwMode="auto">
          <a:xfrm>
            <a:off x="3886200" y="5527253"/>
            <a:ext cx="6858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-2500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8137" name="Line 7"/>
          <p:cNvSpPr>
            <a:spLocks noChangeShapeType="1"/>
          </p:cNvSpPr>
          <p:nvPr/>
        </p:nvSpPr>
        <p:spPr bwMode="auto">
          <a:xfrm>
            <a:off x="5257800" y="5527253"/>
            <a:ext cx="6858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-2500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8138" name="Line 8"/>
          <p:cNvSpPr>
            <a:spLocks noChangeShapeType="1"/>
          </p:cNvSpPr>
          <p:nvPr/>
        </p:nvSpPr>
        <p:spPr bwMode="auto">
          <a:xfrm>
            <a:off x="6629400" y="5527253"/>
            <a:ext cx="6858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-2500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8139" name="Line 9"/>
          <p:cNvSpPr>
            <a:spLocks noChangeShapeType="1"/>
          </p:cNvSpPr>
          <p:nvPr/>
        </p:nvSpPr>
        <p:spPr bwMode="auto">
          <a:xfrm>
            <a:off x="1828800" y="5070053"/>
            <a:ext cx="6858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-2500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8140" name="Line 10"/>
          <p:cNvSpPr>
            <a:spLocks noChangeShapeType="1"/>
          </p:cNvSpPr>
          <p:nvPr/>
        </p:nvSpPr>
        <p:spPr bwMode="auto">
          <a:xfrm>
            <a:off x="3200400" y="5070053"/>
            <a:ext cx="6858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-2500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8141" name="Line 11"/>
          <p:cNvSpPr>
            <a:spLocks noChangeShapeType="1"/>
          </p:cNvSpPr>
          <p:nvPr/>
        </p:nvSpPr>
        <p:spPr bwMode="auto">
          <a:xfrm>
            <a:off x="4572000" y="5070053"/>
            <a:ext cx="6858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-2500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8142" name="Line 12"/>
          <p:cNvSpPr>
            <a:spLocks noChangeShapeType="1"/>
          </p:cNvSpPr>
          <p:nvPr/>
        </p:nvSpPr>
        <p:spPr bwMode="auto">
          <a:xfrm>
            <a:off x="5943600" y="5070053"/>
            <a:ext cx="6858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-2500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8143" name="Line 13"/>
          <p:cNvSpPr>
            <a:spLocks noChangeShapeType="1"/>
          </p:cNvSpPr>
          <p:nvPr/>
        </p:nvSpPr>
        <p:spPr bwMode="auto">
          <a:xfrm>
            <a:off x="7315200" y="5070053"/>
            <a:ext cx="381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-2500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8144" name="Line 15"/>
          <p:cNvSpPr>
            <a:spLocks noChangeShapeType="1"/>
          </p:cNvSpPr>
          <p:nvPr/>
        </p:nvSpPr>
        <p:spPr bwMode="auto">
          <a:xfrm>
            <a:off x="1828800" y="5070053"/>
            <a:ext cx="0" cy="457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-2500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8145" name="Line 16"/>
          <p:cNvSpPr>
            <a:spLocks noChangeShapeType="1"/>
          </p:cNvSpPr>
          <p:nvPr/>
        </p:nvSpPr>
        <p:spPr bwMode="auto">
          <a:xfrm>
            <a:off x="2514600" y="5070053"/>
            <a:ext cx="0" cy="457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-2500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8146" name="Line 17"/>
          <p:cNvSpPr>
            <a:spLocks noChangeShapeType="1"/>
          </p:cNvSpPr>
          <p:nvPr/>
        </p:nvSpPr>
        <p:spPr bwMode="auto">
          <a:xfrm>
            <a:off x="3200400" y="5070053"/>
            <a:ext cx="0" cy="457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-2500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8147" name="Line 18"/>
          <p:cNvSpPr>
            <a:spLocks noChangeShapeType="1"/>
          </p:cNvSpPr>
          <p:nvPr/>
        </p:nvSpPr>
        <p:spPr bwMode="auto">
          <a:xfrm>
            <a:off x="3886200" y="5070053"/>
            <a:ext cx="0" cy="457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-2500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8148" name="Line 19"/>
          <p:cNvSpPr>
            <a:spLocks noChangeShapeType="1"/>
          </p:cNvSpPr>
          <p:nvPr/>
        </p:nvSpPr>
        <p:spPr bwMode="auto">
          <a:xfrm>
            <a:off x="4572000" y="5070053"/>
            <a:ext cx="0" cy="457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-2500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8149" name="Line 20"/>
          <p:cNvSpPr>
            <a:spLocks noChangeShapeType="1"/>
          </p:cNvSpPr>
          <p:nvPr/>
        </p:nvSpPr>
        <p:spPr bwMode="auto">
          <a:xfrm>
            <a:off x="5257800" y="5070053"/>
            <a:ext cx="0" cy="457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-2500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8150" name="Line 21"/>
          <p:cNvSpPr>
            <a:spLocks noChangeShapeType="1"/>
          </p:cNvSpPr>
          <p:nvPr/>
        </p:nvSpPr>
        <p:spPr bwMode="auto">
          <a:xfrm>
            <a:off x="5943600" y="5070053"/>
            <a:ext cx="0" cy="457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-2500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8151" name="Line 22"/>
          <p:cNvSpPr>
            <a:spLocks noChangeShapeType="1"/>
          </p:cNvSpPr>
          <p:nvPr/>
        </p:nvSpPr>
        <p:spPr bwMode="auto">
          <a:xfrm>
            <a:off x="6629400" y="5070053"/>
            <a:ext cx="0" cy="457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-2500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8152" name="Line 23"/>
          <p:cNvSpPr>
            <a:spLocks noChangeShapeType="1"/>
          </p:cNvSpPr>
          <p:nvPr/>
        </p:nvSpPr>
        <p:spPr bwMode="auto">
          <a:xfrm>
            <a:off x="7315200" y="5070053"/>
            <a:ext cx="0" cy="457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-2500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8153" name="Text Box 24"/>
          <p:cNvSpPr txBox="1">
            <a:spLocks noChangeArrowheads="1"/>
          </p:cNvSpPr>
          <p:nvPr/>
        </p:nvSpPr>
        <p:spPr bwMode="auto">
          <a:xfrm>
            <a:off x="609600" y="4885903"/>
            <a:ext cx="5016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l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Font typeface="Gungsuh" pitchFamily="18" charset="-127"/>
              <a:buChar char="-"/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 panose="020B0503020102020204" pitchFamily="34" charset="0"/>
                <a:ea typeface="宋体" panose="02010600030101010101" pitchFamily="2" charset="-122"/>
                <a:cs typeface="+mn-cs"/>
              </a:rPr>
              <a:t>“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 panose="020B0503020102020204" pitchFamily="34" charset="0"/>
                <a:ea typeface="宋体" panose="02010600030101010101" pitchFamily="2" charset="-122"/>
                <a:cs typeface="+mn-cs"/>
              </a:rPr>
              <a:t>1”</a:t>
            </a:r>
          </a:p>
        </p:txBody>
      </p:sp>
      <p:sp>
        <p:nvSpPr>
          <p:cNvPr id="48154" name="Text Box 25"/>
          <p:cNvSpPr txBox="1">
            <a:spLocks noChangeArrowheads="1"/>
          </p:cNvSpPr>
          <p:nvPr/>
        </p:nvSpPr>
        <p:spPr bwMode="auto">
          <a:xfrm>
            <a:off x="609600" y="5298653"/>
            <a:ext cx="5016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l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Font typeface="Gungsuh" pitchFamily="18" charset="-127"/>
              <a:buChar char="-"/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 panose="020B0503020102020204" pitchFamily="34" charset="0"/>
                <a:ea typeface="宋体" panose="02010600030101010101" pitchFamily="2" charset="-122"/>
                <a:cs typeface="+mn-cs"/>
              </a:rPr>
              <a:t>“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 panose="020B0503020102020204" pitchFamily="34" charset="0"/>
                <a:ea typeface="宋体" panose="02010600030101010101" pitchFamily="2" charset="-122"/>
                <a:cs typeface="+mn-cs"/>
              </a:rPr>
              <a:t>0”</a:t>
            </a:r>
          </a:p>
        </p:txBody>
      </p:sp>
      <p:sp>
        <p:nvSpPr>
          <p:cNvPr id="48155" name="Text Box 26"/>
          <p:cNvSpPr txBox="1">
            <a:spLocks noChangeArrowheads="1"/>
          </p:cNvSpPr>
          <p:nvPr/>
        </p:nvSpPr>
        <p:spPr bwMode="auto">
          <a:xfrm>
            <a:off x="6934200" y="5679653"/>
            <a:ext cx="836613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l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Font typeface="Gungsuh" pitchFamily="18" charset="-127"/>
              <a:buChar char="-"/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 panose="020B0503020102020204" pitchFamily="34" charset="0"/>
                <a:ea typeface="宋体" panose="02010600030101010101" pitchFamily="2" charset="-122"/>
                <a:cs typeface="+mn-cs"/>
              </a:rPr>
              <a:t>time</a:t>
            </a:r>
            <a:r>
              <a:rPr kumimoji="0" lang="en-US" altLang="zh-CN" sz="18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 panose="020B0503020102020204" pitchFamily="34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</a:t>
            </a:r>
            <a:endParaRPr kumimoji="0" lang="en-US" altLang="zh-CN" sz="18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Franklin Gothic Book" panose="020B05030201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8156" name="Line 28"/>
          <p:cNvSpPr>
            <a:spLocks noChangeShapeType="1"/>
          </p:cNvSpPr>
          <p:nvPr/>
        </p:nvSpPr>
        <p:spPr bwMode="auto">
          <a:xfrm>
            <a:off x="4572000" y="5559003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-2500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8157" name="Line 29"/>
          <p:cNvSpPr>
            <a:spLocks noChangeShapeType="1"/>
          </p:cNvSpPr>
          <p:nvPr/>
        </p:nvSpPr>
        <p:spPr bwMode="auto">
          <a:xfrm>
            <a:off x="3200400" y="5679653"/>
            <a:ext cx="1371600" cy="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-2500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8158" name="Line 30"/>
          <p:cNvSpPr>
            <a:spLocks noChangeShapeType="1"/>
          </p:cNvSpPr>
          <p:nvPr/>
        </p:nvSpPr>
        <p:spPr bwMode="auto">
          <a:xfrm>
            <a:off x="3200400" y="5565353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-2500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8159" name="Text Box 31"/>
          <p:cNvSpPr txBox="1">
            <a:spLocks noChangeArrowheads="1"/>
          </p:cNvSpPr>
          <p:nvPr/>
        </p:nvSpPr>
        <p:spPr bwMode="auto">
          <a:xfrm>
            <a:off x="3330575" y="5679653"/>
            <a:ext cx="1109663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l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Font typeface="Gungsuh" pitchFamily="18" charset="-127"/>
              <a:buChar char="-"/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Franklin Gothic Book" panose="020B0503020102020204" pitchFamily="34" charset="0"/>
                <a:ea typeface="宋体" panose="02010600030101010101" pitchFamily="2" charset="-122"/>
                <a:cs typeface="+mn-cs"/>
              </a:rPr>
              <a:t>Machine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Franklin Gothic Book" panose="020B0503020102020204" pitchFamily="34" charset="0"/>
                <a:ea typeface="宋体" panose="02010600030101010101" pitchFamily="2" charset="-122"/>
                <a:cs typeface="+mn-cs"/>
              </a:rPr>
              <a:t>Cycle</a:t>
            </a:r>
          </a:p>
        </p:txBody>
      </p:sp>
    </p:spTree>
    <p:extLst>
      <p:ext uri="{BB962C8B-B14F-4D97-AF65-F5344CB8AC3E}">
        <p14:creationId xmlns:p14="http://schemas.microsoft.com/office/powerpoint/2010/main" val="24087655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日期占位符 1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l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Font typeface="Gungsuh" pitchFamily="18" charset="-127"/>
              <a:buChar char="-"/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1615F6A-4959-49A4-970C-EE4DD272EE59}" type="datetime1">
              <a:rPr kumimoji="0" lang="zh-CN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2021/10/20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8131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l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Font typeface="Gungsuh" pitchFamily="18" charset="-127"/>
              <a:buChar char="-"/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916430D-10CA-448A-BAE0-929611BA74E9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8132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>
                <a:ea typeface="宋体" panose="02010600030101010101" pitchFamily="2" charset="-122"/>
              </a:rPr>
              <a:t>Review</a:t>
            </a:r>
          </a:p>
        </p:txBody>
      </p:sp>
      <p:sp>
        <p:nvSpPr>
          <p:cNvPr id="48133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marL="0" indent="0">
              <a:lnSpc>
                <a:spcPct val="90000"/>
              </a:lnSpc>
            </a:pPr>
            <a:r>
              <a:rPr lang="en-US" altLang="zh-CN" dirty="0">
                <a:ea typeface="宋体" panose="02010600030101010101" pitchFamily="2" charset="-122"/>
              </a:rPr>
              <a:t>MOS transistors are used as switches to implement</a:t>
            </a:r>
            <a:br>
              <a:rPr lang="en-US" altLang="zh-CN" dirty="0">
                <a:ea typeface="宋体" panose="02010600030101010101" pitchFamily="2" charset="-122"/>
              </a:rPr>
            </a:br>
            <a:r>
              <a:rPr lang="en-US" altLang="zh-CN" dirty="0">
                <a:ea typeface="宋体" panose="02010600030101010101" pitchFamily="2" charset="-122"/>
              </a:rPr>
              <a:t>logic functions.</a:t>
            </a:r>
          </a:p>
          <a:p>
            <a:pPr marL="576263" lvl="1" indent="-234950"/>
            <a:r>
              <a:rPr lang="en-US" altLang="zh-CN" dirty="0"/>
              <a:t>N-type: connect to GND, turn on (with 1) to pull down to 0</a:t>
            </a:r>
          </a:p>
          <a:p>
            <a:pPr marL="576263" lvl="1" indent="-234950"/>
            <a:r>
              <a:rPr lang="en-US" altLang="zh-CN" dirty="0"/>
              <a:t>P-type: connect to +2.9V, turn on (with 0) to pull up to 1</a:t>
            </a:r>
            <a:endParaRPr lang="en-US" altLang="zh-CN" dirty="0">
              <a:ea typeface="宋体" panose="02010600030101010101" pitchFamily="2" charset="-122"/>
            </a:endParaRPr>
          </a:p>
          <a:p>
            <a:pPr marL="0" indent="0">
              <a:lnSpc>
                <a:spcPct val="90000"/>
              </a:lnSpc>
            </a:pPr>
            <a:r>
              <a:rPr lang="en-US" altLang="zh-CN" dirty="0">
                <a:ea typeface="宋体" panose="02010600030101010101" pitchFamily="2" charset="-122"/>
              </a:rPr>
              <a:t>Basic gates: NOT, NOR, NAND</a:t>
            </a:r>
          </a:p>
          <a:p>
            <a:pPr marL="576263" lvl="1" indent="-234950"/>
            <a:r>
              <a:rPr lang="en-US" altLang="zh-CN" dirty="0"/>
              <a:t>Logic functions are usually expressed with AND, OR, and NOT</a:t>
            </a:r>
            <a:endParaRPr lang="en-US" altLang="zh-CN" dirty="0">
              <a:ea typeface="宋体" panose="02010600030101010101" pitchFamily="2" charset="-122"/>
            </a:endParaRPr>
          </a:p>
          <a:p>
            <a:pPr marL="0" indent="0">
              <a:lnSpc>
                <a:spcPct val="90000"/>
              </a:lnSpc>
            </a:pPr>
            <a:r>
              <a:rPr lang="en-US" altLang="zh-CN" dirty="0">
                <a:ea typeface="宋体" panose="02010600030101010101" pitchFamily="2" charset="-122"/>
              </a:rPr>
              <a:t>Properties of logic gates</a:t>
            </a:r>
          </a:p>
          <a:p>
            <a:pPr marL="576263" lvl="1" indent="-234950"/>
            <a:r>
              <a:rPr lang="en-US" altLang="zh-CN" dirty="0"/>
              <a:t>Completeness</a:t>
            </a:r>
          </a:p>
          <a:p>
            <a:pPr marL="1022350" lvl="2" indent="-222250"/>
            <a:r>
              <a:rPr lang="en-US" altLang="zh-CN" dirty="0"/>
              <a:t>can implement any truth table with AND, OR, NOT</a:t>
            </a:r>
          </a:p>
          <a:p>
            <a:pPr marL="576263" lvl="1" indent="-234950"/>
            <a:r>
              <a:rPr lang="en-US" altLang="zh-CN" dirty="0" err="1"/>
              <a:t>DeMorgan's</a:t>
            </a:r>
            <a:r>
              <a:rPr lang="en-US" altLang="zh-CN" dirty="0"/>
              <a:t> Law</a:t>
            </a:r>
          </a:p>
          <a:p>
            <a:pPr marL="1022350" lvl="2" indent="-222250"/>
            <a:r>
              <a:rPr lang="en-US" altLang="zh-CN" dirty="0"/>
              <a:t>convert AND to OR by inverting inputs and output</a:t>
            </a:r>
          </a:p>
        </p:txBody>
      </p:sp>
    </p:spTree>
    <p:extLst>
      <p:ext uri="{BB962C8B-B14F-4D97-AF65-F5344CB8AC3E}">
        <p14:creationId xmlns:p14="http://schemas.microsoft.com/office/powerpoint/2010/main" val="249113350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日期占位符 1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l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Font typeface="Gungsuh" pitchFamily="18" charset="-127"/>
              <a:buChar char="-"/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5F6935C-3479-430F-A813-5AA023CEC5B1}" type="datetime1">
              <a:rPr kumimoji="0" lang="zh-CN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2021/10/20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9155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l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Font typeface="Gungsuh" pitchFamily="18" charset="-127"/>
              <a:buChar char="-"/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61F1DC5-A15D-48B2-A5B8-CFCC11EE8939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9156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Control Unit State Diagram</a:t>
            </a:r>
          </a:p>
        </p:txBody>
      </p:sp>
      <p:sp>
        <p:nvSpPr>
          <p:cNvPr id="4915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79388" y="981075"/>
            <a:ext cx="8839200" cy="1012825"/>
          </a:xfrm>
        </p:spPr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The control unit is a state machine.  Here is part of a</a:t>
            </a:r>
            <a:br>
              <a:rPr lang="en-US" altLang="zh-CN">
                <a:ea typeface="宋体" panose="02010600030101010101" pitchFamily="2" charset="-122"/>
              </a:rPr>
            </a:br>
            <a:r>
              <a:rPr lang="en-US" altLang="zh-CN">
                <a:ea typeface="宋体" panose="02010600030101010101" pitchFamily="2" charset="-122"/>
              </a:rPr>
              <a:t>simplified state diagram for the LC-3:</a:t>
            </a:r>
          </a:p>
        </p:txBody>
      </p:sp>
      <p:pic>
        <p:nvPicPr>
          <p:cNvPr id="49158" name="Picture 4" descr="C:\Documents and Settings\gbyrd\My Documents\ece206\mh-slides\ch04\ch04-22-lc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133600"/>
            <a:ext cx="6958013" cy="4310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159" name="Text Box 5"/>
          <p:cNvSpPr txBox="1">
            <a:spLocks noChangeArrowheads="1"/>
          </p:cNvSpPr>
          <p:nvPr/>
        </p:nvSpPr>
        <p:spPr bwMode="auto">
          <a:xfrm>
            <a:off x="3276600" y="5943600"/>
            <a:ext cx="4589463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l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Font typeface="Gungsuh" pitchFamily="18" charset="-127"/>
              <a:buChar char="-"/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A more complete state diagram is in Appendix C.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It will be more understandable after Chapter 5.</a:t>
            </a:r>
          </a:p>
        </p:txBody>
      </p:sp>
    </p:spTree>
    <p:extLst>
      <p:ext uri="{BB962C8B-B14F-4D97-AF65-F5344CB8AC3E}">
        <p14:creationId xmlns:p14="http://schemas.microsoft.com/office/powerpoint/2010/main" val="160256723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日期占位符 1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l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Font typeface="Gungsuh" pitchFamily="18" charset="-127"/>
              <a:buChar char="-"/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A57C93B-8942-4B4D-9DCE-839DFB0DB816}" type="datetime1">
              <a:rPr kumimoji="0" lang="zh-CN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2021/10/20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0179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l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Font typeface="Gungsuh" pitchFamily="18" charset="-127"/>
              <a:buChar char="-"/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EAE012D-C61E-4276-ADA2-8E889C5F4164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0180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Stopping the Clock</a:t>
            </a:r>
          </a:p>
        </p:txBody>
      </p:sp>
      <p:sp>
        <p:nvSpPr>
          <p:cNvPr id="5018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28600" y="1143000"/>
            <a:ext cx="8915400" cy="5105400"/>
          </a:xfrm>
        </p:spPr>
        <p:txBody>
          <a:bodyPr/>
          <a:lstStyle/>
          <a:p>
            <a:pPr marL="0" indent="0">
              <a:buFont typeface="Wingdings" panose="05000000000000000000" pitchFamily="2" charset="2"/>
              <a:buNone/>
            </a:pPr>
            <a:r>
              <a:rPr lang="en-US" altLang="zh-CN">
                <a:ea typeface="宋体" panose="02010600030101010101" pitchFamily="2" charset="-122"/>
              </a:rPr>
              <a:t>Control unit will repeat instruction processing sequence</a:t>
            </a:r>
            <a:br>
              <a:rPr lang="en-US" altLang="zh-CN">
                <a:ea typeface="宋体" panose="02010600030101010101" pitchFamily="2" charset="-122"/>
              </a:rPr>
            </a:br>
            <a:r>
              <a:rPr lang="en-US" altLang="zh-CN">
                <a:ea typeface="宋体" panose="02010600030101010101" pitchFamily="2" charset="-122"/>
              </a:rPr>
              <a:t>as long as clock is running.</a:t>
            </a:r>
          </a:p>
          <a:p>
            <a:pPr marL="576263" lvl="1" indent="-234950"/>
            <a:r>
              <a:rPr lang="en-US" altLang="zh-CN" b="0"/>
              <a:t>If not processing instructions from your application,</a:t>
            </a:r>
            <a:br>
              <a:rPr lang="en-US" altLang="zh-CN" b="0"/>
            </a:br>
            <a:r>
              <a:rPr lang="en-US" altLang="zh-CN" b="0"/>
              <a:t>then it is processing instructions from the Operating System (OS).</a:t>
            </a:r>
          </a:p>
          <a:p>
            <a:pPr marL="576263" lvl="1" indent="-234950"/>
            <a:r>
              <a:rPr lang="en-US" altLang="zh-CN" b="0"/>
              <a:t>The OS is a special program that manages processor</a:t>
            </a:r>
            <a:br>
              <a:rPr lang="en-US" altLang="zh-CN" b="0"/>
            </a:br>
            <a:r>
              <a:rPr lang="en-US" altLang="zh-CN" b="0"/>
              <a:t>and other resources.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zh-CN">
                <a:ea typeface="宋体" panose="02010600030101010101" pitchFamily="2" charset="-122"/>
              </a:rPr>
              <a:t>To stop the computer:</a:t>
            </a:r>
          </a:p>
          <a:p>
            <a:pPr marL="576263" lvl="1" indent="-234950"/>
            <a:r>
              <a:rPr lang="en-US" altLang="zh-CN" b="0"/>
              <a:t>AND the clock generator signal with ZERO</a:t>
            </a:r>
          </a:p>
          <a:p>
            <a:pPr marL="576263" lvl="1" indent="-234950"/>
            <a:r>
              <a:rPr lang="en-US" altLang="zh-CN" b="0"/>
              <a:t>when control unit stops seeing the CLOCK signal, it stops processing</a:t>
            </a:r>
          </a:p>
        </p:txBody>
      </p:sp>
      <p:pic>
        <p:nvPicPr>
          <p:cNvPr id="50182" name="Picture 8" descr="ch04-2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4648200"/>
            <a:ext cx="4876800" cy="191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0064505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MH_Others_2">
            <a:extLst>
              <a:ext uri="{FF2B5EF4-FFF2-40B4-BE49-F238E27FC236}">
                <a16:creationId xmlns:a16="http://schemas.microsoft.com/office/drawing/2014/main" id="{9056126C-8529-435C-A5C5-25B6DCFEACB5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67798" y="224843"/>
            <a:ext cx="2023020" cy="492443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Outline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22" name="TextBox 7">
            <a:extLst>
              <a:ext uri="{FF2B5EF4-FFF2-40B4-BE49-F238E27FC236}">
                <a16:creationId xmlns:a16="http://schemas.microsoft.com/office/drawing/2014/main" id="{FBFB4F98-A1B6-4B54-9432-9B1BAD84A1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5912" y="1861642"/>
            <a:ext cx="7418983" cy="43842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square" lIns="105000" tIns="52500" rIns="105000" bIns="52500" anchor="ctr">
            <a:spAutoFit/>
          </a:bodyPr>
          <a:lstStyle>
            <a:lvl1pPr>
              <a:spcBef>
                <a:spcPts val="600"/>
              </a:spcBef>
              <a:buClr>
                <a:schemeClr val="accent1"/>
              </a:buClr>
              <a:buSzPct val="76000"/>
              <a:buFont typeface="Wingdings 3" panose="05040102010807070707" pitchFamily="18" charset="2"/>
              <a:buChar char=""/>
              <a:defRPr sz="2600">
                <a:solidFill>
                  <a:schemeClr val="tx1"/>
                </a:solidFill>
                <a:latin typeface="Gill Sans MT" panose="020B0502020104020203" pitchFamily="34" charset="0"/>
                <a:ea typeface="微软雅黑" panose="020B0503020204020204" pitchFamily="34" charset="-122"/>
                <a:sym typeface="Times New Roman" panose="02020603050405020304" pitchFamily="18" charset="0"/>
              </a:defRPr>
            </a:lvl1pPr>
            <a:lvl2pPr marL="742950" indent="-285750">
              <a:spcBef>
                <a:spcPts val="500"/>
              </a:spcBef>
              <a:buClr>
                <a:schemeClr val="accent2"/>
              </a:buClr>
              <a:buSzPct val="76000"/>
              <a:buFont typeface="Wingdings 3" panose="05040102010807070707" pitchFamily="18" charset="2"/>
              <a:buChar char=""/>
              <a:defRPr sz="2300">
                <a:solidFill>
                  <a:schemeClr val="tx2"/>
                </a:solidFill>
                <a:latin typeface="Gill Sans MT" panose="020B0502020104020203" pitchFamily="34" charset="0"/>
                <a:ea typeface="微软雅黑" panose="020B0503020204020204" pitchFamily="34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ts val="500"/>
              </a:spcBef>
              <a:buClr>
                <a:srgbClr val="BCBCBC"/>
              </a:buClr>
              <a:buSzPct val="76000"/>
              <a:buFont typeface="Wingdings 3" panose="05040102010807070707" pitchFamily="18" charset="2"/>
              <a:buChar char="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微软雅黑" panose="020B0503020204020204" pitchFamily="34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ts val="400"/>
              </a:spcBef>
              <a:buClr>
                <a:srgbClr val="8BA2B4"/>
              </a:buClr>
              <a:buSzPct val="70000"/>
              <a:buFont typeface="Wingdings" panose="05000000000000000000" pitchFamily="2" charset="2"/>
              <a:buChar char="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微软雅黑" panose="020B0503020204020204" pitchFamily="34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ts val="3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  <a:ea typeface="微软雅黑" panose="020B0503020204020204" pitchFamily="34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  <a:ea typeface="微软雅黑" panose="020B0503020204020204" pitchFamily="34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  <a:ea typeface="微软雅黑" panose="020B0503020204020204" pitchFamily="34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  <a:ea typeface="微软雅黑" panose="020B0503020204020204" pitchFamily="34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  <a:ea typeface="微软雅黑" panose="020B0503020204020204" pitchFamily="34" charset="-122"/>
                <a:sym typeface="Times New Roman" panose="02020603050405020304" pitchFamily="18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rgbClr val="4F81BD"/>
              </a:buClr>
              <a:buSzPct val="76000"/>
              <a:buFont typeface="Wingdings 3" panose="05040102010807070707" pitchFamily="18" charset="2"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Times New Roman" panose="02020603050405020304" pitchFamily="18" charset="0"/>
              </a:rPr>
              <a:t>Review</a:t>
            </a:r>
          </a:p>
        </p:txBody>
      </p:sp>
      <p:sp>
        <p:nvSpPr>
          <p:cNvPr id="23" name="Text Box 17">
            <a:extLst>
              <a:ext uri="{FF2B5EF4-FFF2-40B4-BE49-F238E27FC236}">
                <a16:creationId xmlns:a16="http://schemas.microsoft.com/office/drawing/2014/main" id="{10064102-F5B2-40A8-A097-05F8C082B5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7544" y="1768676"/>
            <a:ext cx="611764" cy="624357"/>
          </a:xfrm>
          <a:prstGeom prst="rect">
            <a:avLst/>
          </a:prstGeom>
          <a:gradFill flip="none" rotWithShape="1">
            <a:gsLst>
              <a:gs pos="0">
                <a:srgbClr val="003399">
                  <a:tint val="66000"/>
                  <a:satMod val="160000"/>
                </a:srgbClr>
              </a:gs>
              <a:gs pos="50000">
                <a:srgbClr val="003399">
                  <a:tint val="44500"/>
                  <a:satMod val="160000"/>
                </a:srgbClr>
              </a:gs>
              <a:gs pos="100000">
                <a:srgbClr val="003399">
                  <a:tint val="23500"/>
                  <a:satMod val="160000"/>
                </a:srgbClr>
              </a:gs>
            </a:gsLst>
            <a:lin ang="18900000" scaled="1"/>
            <a:tileRect/>
          </a:gradFill>
          <a:ln w="9525">
            <a:noFill/>
            <a:miter lim="800000"/>
            <a:headEnd/>
            <a:tailEnd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anchor="ctr" anchorCtr="1"/>
          <a:lstStyle>
            <a:lvl1pPr defTabSz="895350">
              <a:defRPr sz="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defTabSz="895350">
              <a:defRPr sz="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defTabSz="895350">
              <a:defRPr sz="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defTabSz="895350">
              <a:defRPr sz="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defTabSz="895350">
              <a:defRPr sz="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895350" fontAlgn="base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895350" fontAlgn="base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895350" fontAlgn="base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895350" fontAlgn="base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marL="0" marR="0" lvl="0" indent="0" algn="ctr" defTabSz="89535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1</a:t>
            </a:r>
          </a:p>
        </p:txBody>
      </p: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D93F16C4-A290-47B9-BA72-08B73E244C4D}"/>
              </a:ext>
            </a:extLst>
          </p:cNvPr>
          <p:cNvCxnSpPr/>
          <p:nvPr/>
        </p:nvCxnSpPr>
        <p:spPr>
          <a:xfrm>
            <a:off x="474181" y="2415697"/>
            <a:ext cx="8130267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 Box 17">
            <a:extLst>
              <a:ext uri="{FF2B5EF4-FFF2-40B4-BE49-F238E27FC236}">
                <a16:creationId xmlns:a16="http://schemas.microsoft.com/office/drawing/2014/main" id="{EF1DEE29-9275-45CA-A1C1-B2DD20A337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3592" y="3351456"/>
            <a:ext cx="611764" cy="624357"/>
          </a:xfrm>
          <a:prstGeom prst="rect">
            <a:avLst/>
          </a:prstGeom>
          <a:gradFill flip="none" rotWithShape="1">
            <a:gsLst>
              <a:gs pos="0">
                <a:srgbClr val="003399">
                  <a:tint val="66000"/>
                  <a:satMod val="160000"/>
                </a:srgbClr>
              </a:gs>
              <a:gs pos="50000">
                <a:srgbClr val="003399">
                  <a:tint val="44500"/>
                  <a:satMod val="160000"/>
                </a:srgbClr>
              </a:gs>
              <a:gs pos="100000">
                <a:srgbClr val="003399">
                  <a:tint val="23500"/>
                  <a:satMod val="160000"/>
                </a:srgbClr>
              </a:gs>
            </a:gsLst>
            <a:lin ang="18900000" scaled="1"/>
            <a:tileRect/>
          </a:gradFill>
          <a:ln w="9525">
            <a:noFill/>
            <a:miter lim="800000"/>
            <a:headEnd/>
            <a:tailEnd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anchor="ctr" anchorCtr="1"/>
          <a:lstStyle>
            <a:lvl1pPr defTabSz="895350">
              <a:defRPr sz="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defTabSz="895350">
              <a:defRPr sz="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defTabSz="895350">
              <a:defRPr sz="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defTabSz="895350">
              <a:defRPr sz="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defTabSz="895350">
              <a:defRPr sz="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895350" fontAlgn="base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895350" fontAlgn="base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895350" fontAlgn="base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895350" fontAlgn="base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marL="0" marR="0" lvl="0" indent="0" algn="ctr" defTabSz="89535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3</a:t>
            </a:r>
          </a:p>
        </p:txBody>
      </p:sp>
      <p:sp>
        <p:nvSpPr>
          <p:cNvPr id="33" name="矩形 17">
            <a:extLst>
              <a:ext uri="{FF2B5EF4-FFF2-40B4-BE49-F238E27FC236}">
                <a16:creationId xmlns:a16="http://schemas.microsoft.com/office/drawing/2014/main" id="{8D3CB30D-E9CE-4AAA-8189-C4674F81A9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59632" y="3444422"/>
            <a:ext cx="7344816" cy="43842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square" lIns="105000" tIns="52500" rIns="105000" bIns="52500" anchor="ctr">
            <a:spAutoFit/>
          </a:bodyPr>
          <a:lstStyle>
            <a:lvl1pPr>
              <a:spcBef>
                <a:spcPts val="600"/>
              </a:spcBef>
              <a:buClr>
                <a:schemeClr val="accent1"/>
              </a:buClr>
              <a:buSzPct val="76000"/>
              <a:buFont typeface="Wingdings 3" panose="05040102010807070707" pitchFamily="18" charset="2"/>
              <a:buChar char=""/>
              <a:defRPr sz="2600">
                <a:solidFill>
                  <a:schemeClr val="tx1"/>
                </a:solidFill>
                <a:latin typeface="Gill Sans MT" panose="020B0502020104020203" pitchFamily="34" charset="0"/>
                <a:ea typeface="微软雅黑" panose="020B0503020204020204" pitchFamily="34" charset="-122"/>
                <a:sym typeface="Times New Roman" panose="02020603050405020304" pitchFamily="18" charset="0"/>
              </a:defRPr>
            </a:lvl1pPr>
            <a:lvl2pPr marL="742950" indent="-285750">
              <a:spcBef>
                <a:spcPts val="500"/>
              </a:spcBef>
              <a:buClr>
                <a:schemeClr val="accent2"/>
              </a:buClr>
              <a:buSzPct val="76000"/>
              <a:buFont typeface="Wingdings 3" panose="05040102010807070707" pitchFamily="18" charset="2"/>
              <a:buChar char=""/>
              <a:defRPr sz="2300">
                <a:solidFill>
                  <a:schemeClr val="tx2"/>
                </a:solidFill>
                <a:latin typeface="Gill Sans MT" panose="020B0502020104020203" pitchFamily="34" charset="0"/>
                <a:ea typeface="微软雅黑" panose="020B0503020204020204" pitchFamily="34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ts val="500"/>
              </a:spcBef>
              <a:buClr>
                <a:srgbClr val="BCBCBC"/>
              </a:buClr>
              <a:buSzPct val="76000"/>
              <a:buFont typeface="Wingdings 3" panose="05040102010807070707" pitchFamily="18" charset="2"/>
              <a:buChar char="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微软雅黑" panose="020B0503020204020204" pitchFamily="34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ts val="400"/>
              </a:spcBef>
              <a:buClr>
                <a:srgbClr val="8BA2B4"/>
              </a:buClr>
              <a:buSzPct val="70000"/>
              <a:buFont typeface="Wingdings" panose="05000000000000000000" pitchFamily="2" charset="2"/>
              <a:buChar char="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微软雅黑" panose="020B0503020204020204" pitchFamily="34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ts val="3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  <a:ea typeface="微软雅黑" panose="020B0503020204020204" pitchFamily="34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  <a:ea typeface="微软雅黑" panose="020B0503020204020204" pitchFamily="34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  <a:ea typeface="微软雅黑" panose="020B0503020204020204" pitchFamily="34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  <a:ea typeface="微软雅黑" panose="020B0503020204020204" pitchFamily="34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  <a:ea typeface="微软雅黑" panose="020B0503020204020204" pitchFamily="34" charset="-122"/>
                <a:sym typeface="Times New Roman" panose="02020603050405020304" pitchFamily="18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rgbClr val="4F81BD"/>
              </a:buClr>
              <a:buSzPct val="76000"/>
              <a:buFont typeface="Wingdings 3" panose="05040102010807070707" pitchFamily="18" charset="2"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Times New Roman" panose="02020603050405020304" pitchFamily="18" charset="0"/>
              </a:rPr>
              <a:t>A Machine Structure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Times New Roman" panose="02020603050405020304" pitchFamily="18" charset="0"/>
              </a:rPr>
              <a:t>：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Times New Roman" panose="02020603050405020304" pitchFamily="18" charset="0"/>
              </a:rPr>
              <a:t>von Neumann Model</a:t>
            </a: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Times New Roman" panose="02020603050405020304" pitchFamily="18" charset="0"/>
              </a:rPr>
              <a:t> 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Times New Roman" panose="02020603050405020304" pitchFamily="18" charset="0"/>
            </a:endParaRPr>
          </a:p>
        </p:txBody>
      </p: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180CF5E8-68AF-4F8B-B510-DB9A7B9CCB03}"/>
              </a:ext>
            </a:extLst>
          </p:cNvPr>
          <p:cNvCxnSpPr/>
          <p:nvPr/>
        </p:nvCxnSpPr>
        <p:spPr>
          <a:xfrm>
            <a:off x="438669" y="4005064"/>
            <a:ext cx="8130267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Box 17">
            <a:extLst>
              <a:ext uri="{FF2B5EF4-FFF2-40B4-BE49-F238E27FC236}">
                <a16:creationId xmlns:a16="http://schemas.microsoft.com/office/drawing/2014/main" id="{CE5C1212-F8ED-4FB6-A797-C6AFBC1794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3592" y="2554177"/>
            <a:ext cx="611764" cy="624357"/>
          </a:xfrm>
          <a:prstGeom prst="rect">
            <a:avLst/>
          </a:prstGeom>
          <a:gradFill flip="none" rotWithShape="1">
            <a:gsLst>
              <a:gs pos="0">
                <a:srgbClr val="003399">
                  <a:tint val="66000"/>
                  <a:satMod val="160000"/>
                </a:srgbClr>
              </a:gs>
              <a:gs pos="50000">
                <a:srgbClr val="003399">
                  <a:tint val="44500"/>
                  <a:satMod val="160000"/>
                </a:srgbClr>
              </a:gs>
              <a:gs pos="100000">
                <a:srgbClr val="003399">
                  <a:tint val="23500"/>
                  <a:satMod val="160000"/>
                </a:srgbClr>
              </a:gs>
            </a:gsLst>
            <a:lin ang="18900000" scaled="1"/>
            <a:tileRect/>
          </a:gradFill>
          <a:ln w="9525">
            <a:noFill/>
            <a:miter lim="800000"/>
            <a:headEnd/>
            <a:tailEnd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anchor="ctr" anchorCtr="1"/>
          <a:lstStyle>
            <a:lvl1pPr defTabSz="895350">
              <a:defRPr sz="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defTabSz="895350">
              <a:defRPr sz="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defTabSz="895350">
              <a:defRPr sz="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defTabSz="895350">
              <a:defRPr sz="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defTabSz="895350">
              <a:defRPr sz="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895350" fontAlgn="base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895350" fontAlgn="base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895350" fontAlgn="base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895350" fontAlgn="base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marL="0" marR="0" lvl="0" indent="0" algn="ctr" defTabSz="89535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2</a:t>
            </a:r>
          </a:p>
        </p:txBody>
      </p:sp>
      <p:sp>
        <p:nvSpPr>
          <p:cNvPr id="21" name="矩形 17">
            <a:extLst>
              <a:ext uri="{FF2B5EF4-FFF2-40B4-BE49-F238E27FC236}">
                <a16:creationId xmlns:a16="http://schemas.microsoft.com/office/drawing/2014/main" id="{71D289C4-D39F-4710-BBD5-91958FB299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59632" y="2647143"/>
            <a:ext cx="7344816" cy="43842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square" lIns="105000" tIns="52500" rIns="105000" bIns="52500" anchor="ctr">
            <a:spAutoFit/>
          </a:bodyPr>
          <a:lstStyle>
            <a:lvl1pPr>
              <a:spcBef>
                <a:spcPts val="600"/>
              </a:spcBef>
              <a:buClr>
                <a:schemeClr val="accent1"/>
              </a:buClr>
              <a:buSzPct val="76000"/>
              <a:buFont typeface="Wingdings 3" panose="05040102010807070707" pitchFamily="18" charset="2"/>
              <a:buChar char=""/>
              <a:defRPr sz="2600">
                <a:solidFill>
                  <a:schemeClr val="tx1"/>
                </a:solidFill>
                <a:latin typeface="Gill Sans MT" panose="020B0502020104020203" pitchFamily="34" charset="0"/>
                <a:ea typeface="微软雅黑" panose="020B0503020204020204" pitchFamily="34" charset="-122"/>
                <a:sym typeface="Times New Roman" panose="02020603050405020304" pitchFamily="18" charset="0"/>
              </a:defRPr>
            </a:lvl1pPr>
            <a:lvl2pPr marL="742950" indent="-285750">
              <a:spcBef>
                <a:spcPts val="500"/>
              </a:spcBef>
              <a:buClr>
                <a:schemeClr val="accent2"/>
              </a:buClr>
              <a:buSzPct val="76000"/>
              <a:buFont typeface="Wingdings 3" panose="05040102010807070707" pitchFamily="18" charset="2"/>
              <a:buChar char=""/>
              <a:defRPr sz="2300">
                <a:solidFill>
                  <a:schemeClr val="tx2"/>
                </a:solidFill>
                <a:latin typeface="Gill Sans MT" panose="020B0502020104020203" pitchFamily="34" charset="0"/>
                <a:ea typeface="微软雅黑" panose="020B0503020204020204" pitchFamily="34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ts val="500"/>
              </a:spcBef>
              <a:buClr>
                <a:srgbClr val="BCBCBC"/>
              </a:buClr>
              <a:buSzPct val="76000"/>
              <a:buFont typeface="Wingdings 3" panose="05040102010807070707" pitchFamily="18" charset="2"/>
              <a:buChar char="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微软雅黑" panose="020B0503020204020204" pitchFamily="34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ts val="400"/>
              </a:spcBef>
              <a:buClr>
                <a:srgbClr val="8BA2B4"/>
              </a:buClr>
              <a:buSzPct val="70000"/>
              <a:buFont typeface="Wingdings" panose="05000000000000000000" pitchFamily="2" charset="2"/>
              <a:buChar char="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微软雅黑" panose="020B0503020204020204" pitchFamily="34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ts val="3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  <a:ea typeface="微软雅黑" panose="020B0503020204020204" pitchFamily="34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  <a:ea typeface="微软雅黑" panose="020B0503020204020204" pitchFamily="34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  <a:ea typeface="微软雅黑" panose="020B0503020204020204" pitchFamily="34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  <a:ea typeface="微软雅黑" panose="020B0503020204020204" pitchFamily="34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  <a:ea typeface="微软雅黑" panose="020B0503020204020204" pitchFamily="34" charset="-122"/>
                <a:sym typeface="Times New Roman" panose="02020603050405020304" pitchFamily="18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rgbClr val="4F81BD"/>
              </a:buClr>
              <a:buSzPct val="76000"/>
              <a:buFont typeface="Wingdings 3" panose="05040102010807070707" pitchFamily="18" charset="2"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Times New Roman" panose="02020603050405020304" pitchFamily="18" charset="0"/>
              </a:rPr>
              <a:t>From ENIAC to the Stored Program Computer</a:t>
            </a:r>
          </a:p>
        </p:txBody>
      </p: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F27503D4-1039-4406-BA5B-9D61A87E45D7}"/>
              </a:ext>
            </a:extLst>
          </p:cNvPr>
          <p:cNvCxnSpPr/>
          <p:nvPr/>
        </p:nvCxnSpPr>
        <p:spPr>
          <a:xfrm>
            <a:off x="438669" y="3207785"/>
            <a:ext cx="8130267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30B97DD4-DFAF-460E-BBC2-FAD7477409F4}"/>
              </a:ext>
            </a:extLst>
          </p:cNvPr>
          <p:cNvCxnSpPr/>
          <p:nvPr/>
        </p:nvCxnSpPr>
        <p:spPr>
          <a:xfrm>
            <a:off x="474181" y="3212976"/>
            <a:ext cx="8130267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 Box 17">
            <a:extLst>
              <a:ext uri="{FF2B5EF4-FFF2-40B4-BE49-F238E27FC236}">
                <a16:creationId xmlns:a16="http://schemas.microsoft.com/office/drawing/2014/main" id="{F2A6EB95-A217-45C7-8DA1-F9D56EBAD5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3592" y="4143544"/>
            <a:ext cx="611764" cy="624357"/>
          </a:xfrm>
          <a:prstGeom prst="rect">
            <a:avLst/>
          </a:prstGeom>
          <a:solidFill>
            <a:srgbClr val="003399">
              <a:alpha val="67000"/>
            </a:srgbClr>
          </a:solidFill>
          <a:ln w="9525">
            <a:noFill/>
            <a:miter lim="800000"/>
            <a:headEnd/>
            <a:tailEnd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anchor="ctr" anchorCtr="1"/>
          <a:lstStyle>
            <a:lvl1pPr defTabSz="895350">
              <a:defRPr sz="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defTabSz="895350">
              <a:defRPr sz="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defTabSz="895350">
              <a:defRPr sz="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defTabSz="895350">
              <a:defRPr sz="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defTabSz="895350">
              <a:defRPr sz="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895350" fontAlgn="base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895350" fontAlgn="base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895350" fontAlgn="base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895350" fontAlgn="base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marL="0" marR="0" lvl="0" indent="0" algn="ctr" defTabSz="89535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4</a:t>
            </a:r>
          </a:p>
        </p:txBody>
      </p:sp>
      <p:sp>
        <p:nvSpPr>
          <p:cNvPr id="38" name="矩形 17">
            <a:extLst>
              <a:ext uri="{FF2B5EF4-FFF2-40B4-BE49-F238E27FC236}">
                <a16:creationId xmlns:a16="http://schemas.microsoft.com/office/drawing/2014/main" id="{F662604F-4382-4FEE-B5E3-B873FB9B4A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59632" y="4236510"/>
            <a:ext cx="7344816" cy="43842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square" lIns="105000" tIns="52500" rIns="105000" bIns="52500" anchor="ctr">
            <a:spAutoFit/>
          </a:bodyPr>
          <a:lstStyle>
            <a:lvl1pPr>
              <a:spcBef>
                <a:spcPts val="600"/>
              </a:spcBef>
              <a:buClr>
                <a:schemeClr val="accent1"/>
              </a:buClr>
              <a:buSzPct val="76000"/>
              <a:buFont typeface="Wingdings 3" panose="05040102010807070707" pitchFamily="18" charset="2"/>
              <a:buChar char=""/>
              <a:defRPr sz="2600">
                <a:solidFill>
                  <a:schemeClr val="tx1"/>
                </a:solidFill>
                <a:latin typeface="Gill Sans MT" panose="020B0502020104020203" pitchFamily="34" charset="0"/>
                <a:ea typeface="微软雅黑" panose="020B0503020204020204" pitchFamily="34" charset="-122"/>
                <a:sym typeface="Times New Roman" panose="02020603050405020304" pitchFamily="18" charset="0"/>
              </a:defRPr>
            </a:lvl1pPr>
            <a:lvl2pPr marL="742950" indent="-285750">
              <a:spcBef>
                <a:spcPts val="500"/>
              </a:spcBef>
              <a:buClr>
                <a:schemeClr val="accent2"/>
              </a:buClr>
              <a:buSzPct val="76000"/>
              <a:buFont typeface="Wingdings 3" panose="05040102010807070707" pitchFamily="18" charset="2"/>
              <a:buChar char=""/>
              <a:defRPr sz="2300">
                <a:solidFill>
                  <a:schemeClr val="tx2"/>
                </a:solidFill>
                <a:latin typeface="Gill Sans MT" panose="020B0502020104020203" pitchFamily="34" charset="0"/>
                <a:ea typeface="微软雅黑" panose="020B0503020204020204" pitchFamily="34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ts val="500"/>
              </a:spcBef>
              <a:buClr>
                <a:srgbClr val="BCBCBC"/>
              </a:buClr>
              <a:buSzPct val="76000"/>
              <a:buFont typeface="Wingdings 3" panose="05040102010807070707" pitchFamily="18" charset="2"/>
              <a:buChar char="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微软雅黑" panose="020B0503020204020204" pitchFamily="34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ts val="400"/>
              </a:spcBef>
              <a:buClr>
                <a:srgbClr val="8BA2B4"/>
              </a:buClr>
              <a:buSzPct val="70000"/>
              <a:buFont typeface="Wingdings" panose="05000000000000000000" pitchFamily="2" charset="2"/>
              <a:buChar char="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微软雅黑" panose="020B0503020204020204" pitchFamily="34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ts val="3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  <a:ea typeface="微软雅黑" panose="020B0503020204020204" pitchFamily="34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  <a:ea typeface="微软雅黑" panose="020B0503020204020204" pitchFamily="34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  <a:ea typeface="微软雅黑" panose="020B0503020204020204" pitchFamily="34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  <a:ea typeface="微软雅黑" panose="020B0503020204020204" pitchFamily="34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  <a:ea typeface="微软雅黑" panose="020B0503020204020204" pitchFamily="34" charset="-122"/>
                <a:sym typeface="Times New Roman" panose="02020603050405020304" pitchFamily="18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rgbClr val="4F81BD"/>
              </a:buClr>
              <a:buSzPct val="76000"/>
              <a:buFont typeface="Wingdings 3" panose="05040102010807070707" pitchFamily="18" charset="2"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339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Times New Roman" panose="02020603050405020304" pitchFamily="18" charset="0"/>
              </a:rPr>
              <a:t>Summary</a:t>
            </a:r>
          </a:p>
        </p:txBody>
      </p:sp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EA20B8CD-2A08-41F9-9C3E-98C5A0BC9771}"/>
              </a:ext>
            </a:extLst>
          </p:cNvPr>
          <p:cNvCxnSpPr/>
          <p:nvPr/>
        </p:nvCxnSpPr>
        <p:spPr>
          <a:xfrm>
            <a:off x="438669" y="4797152"/>
            <a:ext cx="8130267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299037278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日期占位符 1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l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Font typeface="Gungsuh" pitchFamily="18" charset="-127"/>
              <a:buChar char="-"/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3578968-F456-40E9-9525-BD38B009237F}" type="datetime1">
              <a:rPr kumimoji="0" lang="zh-CN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2021/10/20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1203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l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Font typeface="Gungsuh" pitchFamily="18" charset="-127"/>
              <a:buChar char="-"/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21F9CD6-2761-4CBE-9601-05DADB2C1C28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1204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>
                <a:ea typeface="宋体" panose="02010600030101010101" pitchFamily="2" charset="-122"/>
              </a:rPr>
              <a:t>Von Neumann Model</a:t>
            </a:r>
            <a:endParaRPr lang="en-US" altLang="zh-CN" sz="1800" dirty="0">
              <a:ea typeface="宋体" panose="02010600030101010101" pitchFamily="2" charset="-122"/>
            </a:endParaRPr>
          </a:p>
        </p:txBody>
      </p:sp>
      <p:graphicFrame>
        <p:nvGraphicFramePr>
          <p:cNvPr id="51205" name="Object 3"/>
          <p:cNvGraphicFramePr>
            <a:graphicFrameLocks noChangeAspect="1"/>
          </p:cNvGraphicFramePr>
          <p:nvPr/>
        </p:nvGraphicFramePr>
        <p:xfrm>
          <a:off x="1192213" y="1219200"/>
          <a:ext cx="6759575" cy="4741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192" name="CorelDRAW" r:id="rId3" imgW="5743575" imgH="4029075" progId="CorelDRAW.Graphic.9">
                  <p:embed/>
                </p:oleObj>
              </mc:Choice>
              <mc:Fallback>
                <p:oleObj name="CorelDRAW" r:id="rId3" imgW="5743575" imgH="4029075" progId="CorelDRAW.Graphic.9">
                  <p:embed/>
                  <p:pic>
                    <p:nvPicPr>
                      <p:cNvPr id="51205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92213" y="1219200"/>
                        <a:ext cx="6759575" cy="47418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3061911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日期占位符 1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l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Font typeface="Gungsuh" pitchFamily="18" charset="-127"/>
              <a:buChar char="-"/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E60EF52-546F-45BC-8FF0-06B410B5BE09}" type="datetime1">
              <a:rPr kumimoji="0" lang="zh-CN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2021/10/20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7107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l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Font typeface="Gungsuh" pitchFamily="18" charset="-127"/>
              <a:buChar char="-"/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E269A12-84DD-4052-87F1-9C794B2DC529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7108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Instruction Processing Summary</a:t>
            </a:r>
          </a:p>
        </p:txBody>
      </p:sp>
      <p:sp>
        <p:nvSpPr>
          <p:cNvPr id="47109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en-US" altLang="zh-CN" dirty="0">
                <a:ea typeface="宋体" panose="02010600030101010101" pitchFamily="2" charset="-122"/>
              </a:rPr>
              <a:t>Instructions look just like data -- it’s all interpretation.</a:t>
            </a:r>
          </a:p>
          <a:p>
            <a:r>
              <a:rPr lang="en-US" altLang="zh-CN" dirty="0">
                <a:ea typeface="宋体" panose="02010600030101010101" pitchFamily="2" charset="-122"/>
              </a:rPr>
              <a:t>Three basic kinds of instructions:</a:t>
            </a:r>
          </a:p>
          <a:p>
            <a:pPr marL="576263" lvl="1" indent="-234950"/>
            <a:r>
              <a:rPr lang="en-US" altLang="zh-CN" dirty="0">
                <a:latin typeface="Courier"/>
              </a:rPr>
              <a:t>computational instructions (ADD, AND, …)</a:t>
            </a:r>
          </a:p>
          <a:p>
            <a:pPr marL="576263" lvl="1" indent="-234950"/>
            <a:r>
              <a:rPr lang="en-US" altLang="zh-CN" dirty="0">
                <a:latin typeface="Courier"/>
              </a:rPr>
              <a:t>data movement instructions (LD, ST, …)</a:t>
            </a:r>
          </a:p>
          <a:p>
            <a:pPr marL="576263" lvl="1" indent="-234950"/>
            <a:r>
              <a:rPr lang="en-US" altLang="zh-CN" dirty="0">
                <a:latin typeface="Courier"/>
              </a:rPr>
              <a:t>control instructions (JMP, </a:t>
            </a:r>
            <a:r>
              <a:rPr lang="en-US" altLang="zh-CN" dirty="0" err="1">
                <a:latin typeface="Courier"/>
              </a:rPr>
              <a:t>BRnz</a:t>
            </a:r>
            <a:r>
              <a:rPr lang="en-US" altLang="zh-CN" dirty="0">
                <a:latin typeface="Courier"/>
              </a:rPr>
              <a:t>, …)</a:t>
            </a:r>
            <a:endParaRPr lang="en-US" altLang="zh-CN" dirty="0">
              <a:ea typeface="宋体" panose="02010600030101010101" pitchFamily="2" charset="-122"/>
            </a:endParaRPr>
          </a:p>
          <a:p>
            <a:r>
              <a:rPr lang="en-US" altLang="zh-CN" dirty="0">
                <a:ea typeface="宋体" panose="02010600030101010101" pitchFamily="2" charset="-122"/>
              </a:rPr>
              <a:t>Six basic phases of instruction processing:</a:t>
            </a:r>
          </a:p>
          <a:p>
            <a:pPr lvl="1"/>
            <a:r>
              <a:rPr lang="en-US" altLang="zh-CN" dirty="0">
                <a:latin typeface="Courier"/>
                <a:sym typeface="Symbol" panose="05050102010706020507" pitchFamily="18" charset="2"/>
              </a:rPr>
              <a:t>not all phases are needed by every instruction</a:t>
            </a:r>
          </a:p>
          <a:p>
            <a:pPr lvl="1"/>
            <a:r>
              <a:rPr lang="en-US" altLang="zh-CN" dirty="0">
                <a:latin typeface="Courier"/>
                <a:sym typeface="Symbol" panose="05050102010706020507" pitchFamily="18" charset="2"/>
              </a:rPr>
              <a:t>phases may take variable number of machine cycles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BCFD4154-6D7B-4B4A-A2B1-0C5738BBBCCE}"/>
              </a:ext>
            </a:extLst>
          </p:cNvPr>
          <p:cNvGrpSpPr/>
          <p:nvPr/>
        </p:nvGrpSpPr>
        <p:grpSpPr>
          <a:xfrm rot="16200000">
            <a:off x="4382095" y="2682801"/>
            <a:ext cx="569421" cy="4942139"/>
            <a:chOff x="7543800" y="1143000"/>
            <a:chExt cx="813273" cy="5257800"/>
          </a:xfrm>
        </p:grpSpPr>
        <p:sp>
          <p:nvSpPr>
            <p:cNvPr id="7" name="Line 5">
              <a:extLst>
                <a:ext uri="{FF2B5EF4-FFF2-40B4-BE49-F238E27FC236}">
                  <a16:creationId xmlns:a16="http://schemas.microsoft.com/office/drawing/2014/main" id="{90DAF253-2C3F-43BA-BD40-64EA1CE0D45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077200" y="1905000"/>
              <a:ext cx="0" cy="38100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" name="Line 6">
              <a:extLst>
                <a:ext uri="{FF2B5EF4-FFF2-40B4-BE49-F238E27FC236}">
                  <a16:creationId xmlns:a16="http://schemas.microsoft.com/office/drawing/2014/main" id="{E8AB52D9-E04F-4880-A7FA-01E01A32C7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101013" y="2743200"/>
              <a:ext cx="0" cy="38100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" name="Line 7">
              <a:extLst>
                <a:ext uri="{FF2B5EF4-FFF2-40B4-BE49-F238E27FC236}">
                  <a16:creationId xmlns:a16="http://schemas.microsoft.com/office/drawing/2014/main" id="{EB724BEF-1C1A-403B-9D55-969BB7AD332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077200" y="3581400"/>
              <a:ext cx="0" cy="38100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" name="Line 8">
              <a:extLst>
                <a:ext uri="{FF2B5EF4-FFF2-40B4-BE49-F238E27FC236}">
                  <a16:creationId xmlns:a16="http://schemas.microsoft.com/office/drawing/2014/main" id="{CB6ABDD2-EA0B-4D99-BB09-332D1DE32F5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056563" y="4419600"/>
              <a:ext cx="0" cy="38100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1" name="Line 9">
              <a:extLst>
                <a:ext uri="{FF2B5EF4-FFF2-40B4-BE49-F238E27FC236}">
                  <a16:creationId xmlns:a16="http://schemas.microsoft.com/office/drawing/2014/main" id="{8EE98FA0-50EB-4FD5-A58C-F4BD586327E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070850" y="5257800"/>
              <a:ext cx="0" cy="38100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2" name="Text Box 10">
              <a:extLst>
                <a:ext uri="{FF2B5EF4-FFF2-40B4-BE49-F238E27FC236}">
                  <a16:creationId xmlns:a16="http://schemas.microsoft.com/office/drawing/2014/main" id="{82754746-4B6E-45EE-92DC-BB3163E4200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5400000">
              <a:off x="7897198" y="3137773"/>
              <a:ext cx="480169" cy="43958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accent2"/>
              </a:solidFill>
              <a:miter lim="800000"/>
              <a:headEnd/>
              <a:tailEnd/>
            </a:ln>
            <a:effectLst>
              <a:outerShdw dist="35921" dir="2700000" algn="ctr" rotWithShape="0">
                <a:srgbClr val="336699"/>
              </a:outerShdw>
            </a:effectLst>
          </p:spPr>
          <p:txBody>
            <a:bodyPr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333399"/>
                  </a:solidFill>
                  <a:effectLst/>
                  <a:uLnTx/>
                  <a:uFillTx/>
                  <a:latin typeface="Arial" charset="0"/>
                  <a:ea typeface="黑体"/>
                  <a:cs typeface="+mn-cs"/>
                </a:rPr>
                <a:t>EA</a:t>
              </a:r>
            </a:p>
          </p:txBody>
        </p:sp>
        <p:sp>
          <p:nvSpPr>
            <p:cNvPr id="13" name="Text Box 11">
              <a:extLst>
                <a:ext uri="{FF2B5EF4-FFF2-40B4-BE49-F238E27FC236}">
                  <a16:creationId xmlns:a16="http://schemas.microsoft.com/office/drawing/2014/main" id="{758E50E4-A9A1-42E8-8BF7-95702EAF7D1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5400000">
              <a:off x="7897194" y="3975973"/>
              <a:ext cx="480169" cy="43958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accent2"/>
              </a:solidFill>
              <a:miter lim="800000"/>
              <a:headEnd/>
              <a:tailEnd/>
            </a:ln>
            <a:effectLst>
              <a:outerShdw dist="35921" dir="2700000" algn="ctr" rotWithShape="0">
                <a:srgbClr val="336699"/>
              </a:outerShdw>
            </a:effectLst>
          </p:spPr>
          <p:txBody>
            <a:bodyPr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333399"/>
                  </a:solidFill>
                  <a:effectLst/>
                  <a:uLnTx/>
                  <a:uFillTx/>
                  <a:latin typeface="Arial" charset="0"/>
                  <a:ea typeface="黑体"/>
                  <a:cs typeface="+mn-cs"/>
                </a:rPr>
                <a:t>OP</a:t>
              </a:r>
            </a:p>
          </p:txBody>
        </p:sp>
        <p:sp>
          <p:nvSpPr>
            <p:cNvPr id="14" name="Text Box 12">
              <a:extLst>
                <a:ext uri="{FF2B5EF4-FFF2-40B4-BE49-F238E27FC236}">
                  <a16:creationId xmlns:a16="http://schemas.microsoft.com/office/drawing/2014/main" id="{82CF132B-8E4D-48A9-AE77-2B965F47BA6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5400000">
              <a:off x="7897194" y="4814173"/>
              <a:ext cx="480169" cy="43958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accent2"/>
              </a:solidFill>
              <a:miter lim="800000"/>
              <a:headEnd/>
              <a:tailEnd/>
            </a:ln>
            <a:effectLst>
              <a:outerShdw dist="35921" dir="2700000" algn="ctr" rotWithShape="0">
                <a:srgbClr val="336699"/>
              </a:outerShdw>
            </a:effectLst>
          </p:spPr>
          <p:txBody>
            <a:bodyPr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333399"/>
                  </a:solidFill>
                  <a:effectLst/>
                  <a:uLnTx/>
                  <a:uFillTx/>
                  <a:latin typeface="Arial" charset="0"/>
                  <a:ea typeface="黑体"/>
                  <a:cs typeface="+mn-cs"/>
                </a:rPr>
                <a:t>EX</a:t>
              </a:r>
            </a:p>
          </p:txBody>
        </p:sp>
        <p:sp>
          <p:nvSpPr>
            <p:cNvPr id="15" name="Line 13">
              <a:extLst>
                <a:ext uri="{FF2B5EF4-FFF2-40B4-BE49-F238E27FC236}">
                  <a16:creationId xmlns:a16="http://schemas.microsoft.com/office/drawing/2014/main" id="{ADCBB24D-048A-4AAB-B803-87520E2AA3C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077200" y="6096000"/>
              <a:ext cx="0" cy="30480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6" name="Line 14">
              <a:extLst>
                <a:ext uri="{FF2B5EF4-FFF2-40B4-BE49-F238E27FC236}">
                  <a16:creationId xmlns:a16="http://schemas.microsoft.com/office/drawing/2014/main" id="{B8FCD934-6AAA-464B-808C-7841F6BB41C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543800" y="6400800"/>
              <a:ext cx="533400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7" name="Line 15">
              <a:extLst>
                <a:ext uri="{FF2B5EF4-FFF2-40B4-BE49-F238E27FC236}">
                  <a16:creationId xmlns:a16="http://schemas.microsoft.com/office/drawing/2014/main" id="{F7D28C8E-E530-4F53-84E6-7B60F734926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543800" y="1143000"/>
              <a:ext cx="0" cy="525780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8" name="Line 16">
              <a:extLst>
                <a:ext uri="{FF2B5EF4-FFF2-40B4-BE49-F238E27FC236}">
                  <a16:creationId xmlns:a16="http://schemas.microsoft.com/office/drawing/2014/main" id="{2D119C75-ECAF-442E-85B7-46121D581BF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543800" y="1143000"/>
              <a:ext cx="533400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" name="Line 17">
              <a:extLst>
                <a:ext uri="{FF2B5EF4-FFF2-40B4-BE49-F238E27FC236}">
                  <a16:creationId xmlns:a16="http://schemas.microsoft.com/office/drawing/2014/main" id="{639C82AD-FD94-48ED-A719-95ECC1DCD93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077200" y="1143000"/>
              <a:ext cx="0" cy="30480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0" name="Text Box 18">
              <a:extLst>
                <a:ext uri="{FF2B5EF4-FFF2-40B4-BE49-F238E27FC236}">
                  <a16:creationId xmlns:a16="http://schemas.microsoft.com/office/drawing/2014/main" id="{F7E5B7A5-7DC8-487B-96D0-F84EF2830AA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5400000">
              <a:off x="7897194" y="5652372"/>
              <a:ext cx="480169" cy="43958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accent2"/>
              </a:solidFill>
              <a:miter lim="800000"/>
              <a:headEnd/>
              <a:tailEnd/>
            </a:ln>
            <a:effectLst>
              <a:outerShdw dist="35921" dir="2700000" algn="ctr" rotWithShape="0">
                <a:srgbClr val="336699"/>
              </a:outerShdw>
            </a:effectLst>
          </p:spPr>
          <p:txBody>
            <a:bodyPr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333399"/>
                  </a:solidFill>
                  <a:effectLst/>
                  <a:uLnTx/>
                  <a:uFillTx/>
                  <a:latin typeface="Arial" charset="0"/>
                  <a:ea typeface="黑体"/>
                  <a:cs typeface="+mn-cs"/>
                </a:rPr>
                <a:t>S</a:t>
              </a:r>
            </a:p>
          </p:txBody>
        </p:sp>
        <p:sp>
          <p:nvSpPr>
            <p:cNvPr id="21" name="Text Box 19">
              <a:extLst>
                <a:ext uri="{FF2B5EF4-FFF2-40B4-BE49-F238E27FC236}">
                  <a16:creationId xmlns:a16="http://schemas.microsoft.com/office/drawing/2014/main" id="{A0C08322-13E1-47AC-BB64-ECD26301BF8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5400000">
              <a:off x="7897194" y="1461372"/>
              <a:ext cx="480169" cy="439581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accent2"/>
              </a:solidFill>
              <a:miter lim="800000"/>
              <a:headEnd/>
              <a:tailEnd/>
            </a:ln>
            <a:effectLst>
              <a:outerShdw dist="35921" dir="2700000" algn="ctr" rotWithShape="0">
                <a:srgbClr val="336699"/>
              </a:outerShdw>
            </a:effectLst>
          </p:spPr>
          <p:txBody>
            <a:bodyPr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黑体"/>
                  <a:cs typeface="+mn-cs"/>
                </a:rPr>
                <a:t>F</a:t>
              </a:r>
            </a:p>
          </p:txBody>
        </p:sp>
        <p:sp>
          <p:nvSpPr>
            <p:cNvPr id="22" name="Text Box 4">
              <a:extLst>
                <a:ext uri="{FF2B5EF4-FFF2-40B4-BE49-F238E27FC236}">
                  <a16:creationId xmlns:a16="http://schemas.microsoft.com/office/drawing/2014/main" id="{E863BE7F-B94A-40CC-AD35-5D1A12DA7B7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5400000">
              <a:off x="7897194" y="2299573"/>
              <a:ext cx="480169" cy="43958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accent2"/>
              </a:solidFill>
              <a:miter lim="800000"/>
              <a:headEnd/>
              <a:tailEnd/>
            </a:ln>
            <a:effectLst>
              <a:outerShdw dist="35921" dir="2700000" algn="ctr" rotWithShape="0">
                <a:srgbClr val="336699"/>
              </a:outerShdw>
            </a:effectLst>
          </p:spPr>
          <p:txBody>
            <a:bodyPr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333399"/>
                  </a:solidFill>
                  <a:effectLst/>
                  <a:uLnTx/>
                  <a:uFillTx/>
                  <a:latin typeface="Arial" charset="0"/>
                  <a:ea typeface="黑体"/>
                  <a:cs typeface="+mn-cs"/>
                </a:rPr>
                <a:t>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5119032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日期占位符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l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Font typeface="Gungsuh" pitchFamily="18" charset="-127"/>
              <a:buChar char="-"/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D4590DF-DAA0-4DFC-8E49-4DF2608A5B89}" type="datetime1">
              <a:rPr kumimoji="0" lang="zh-CN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2021/10/20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2227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l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Font typeface="Gungsuh" pitchFamily="18" charset="-127"/>
              <a:buChar char="-"/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612146E-3872-4C63-8B34-DBD326CA59CE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222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a typeface="宋体" panose="02010600030101010101" pitchFamily="2" charset="-122"/>
              </a:rPr>
              <a:t>LC-3 Data Path</a:t>
            </a:r>
          </a:p>
        </p:txBody>
      </p:sp>
      <p:pic>
        <p:nvPicPr>
          <p:cNvPr id="52229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7313" y="1065449"/>
            <a:ext cx="6483350" cy="5267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408994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日期占位符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l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Font typeface="Gungsuh" pitchFamily="18" charset="-127"/>
              <a:buChar char="-"/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4906E91-F35F-43F4-ABD7-C03756DDE3E5}" type="datetime1">
              <a:rPr kumimoji="0" lang="zh-CN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2021/10/20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2163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l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Font typeface="Gungsuh" pitchFamily="18" charset="-127"/>
              <a:buChar char="-"/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6D7A69D-48BF-4608-8A88-BF549CFF8593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216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Review</a:t>
            </a:r>
          </a:p>
        </p:txBody>
      </p:sp>
      <p:sp>
        <p:nvSpPr>
          <p:cNvPr id="9216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We’ve touched on basic digital logic</a:t>
            </a:r>
          </a:p>
          <a:p>
            <a:pPr lvl="1"/>
            <a:r>
              <a:rPr lang="en-US" altLang="zh-CN" dirty="0"/>
              <a:t>Transistors</a:t>
            </a:r>
          </a:p>
          <a:p>
            <a:pPr lvl="1"/>
            <a:r>
              <a:rPr lang="en-US" altLang="zh-CN" dirty="0"/>
              <a:t>Gates</a:t>
            </a:r>
          </a:p>
          <a:p>
            <a:pPr lvl="1"/>
            <a:r>
              <a:rPr lang="en-US" altLang="zh-CN" dirty="0"/>
              <a:t>Storage (latches, flip-flops, memory)</a:t>
            </a:r>
          </a:p>
          <a:p>
            <a:pPr lvl="1"/>
            <a:r>
              <a:rPr lang="en-US" altLang="zh-CN" dirty="0"/>
              <a:t>State machines</a:t>
            </a:r>
          </a:p>
          <a:p>
            <a:r>
              <a:rPr lang="en-US" altLang="zh-CN" dirty="0"/>
              <a:t>Built some simple circuits</a:t>
            </a:r>
          </a:p>
          <a:p>
            <a:pPr lvl="1"/>
            <a:r>
              <a:rPr lang="en-US" altLang="zh-CN" dirty="0"/>
              <a:t>adder, </a:t>
            </a:r>
            <a:r>
              <a:rPr lang="en-US" altLang="zh-CN" dirty="0" err="1"/>
              <a:t>subtracter</a:t>
            </a:r>
            <a:r>
              <a:rPr lang="en-US" altLang="zh-CN" dirty="0"/>
              <a:t>, adder/</a:t>
            </a:r>
            <a:r>
              <a:rPr lang="en-US" altLang="zh-CN" dirty="0" err="1"/>
              <a:t>subtracter</a:t>
            </a:r>
            <a:r>
              <a:rPr lang="zh-CN" altLang="en-US" dirty="0"/>
              <a:t>，</a:t>
            </a:r>
            <a:r>
              <a:rPr lang="en-US" altLang="zh-CN" dirty="0" err="1">
                <a:solidFill>
                  <a:schemeClr val="bg1">
                    <a:lumMod val="50000"/>
                  </a:schemeClr>
                </a:solidFill>
              </a:rPr>
              <a:t>Incrementer</a:t>
            </a:r>
            <a:endParaRPr lang="en-US" altLang="zh-CN" dirty="0">
              <a:solidFill>
                <a:schemeClr val="bg1">
                  <a:lumMod val="50000"/>
                </a:schemeClr>
              </a:solidFill>
            </a:endParaRPr>
          </a:p>
          <a:p>
            <a:pPr lvl="1"/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Counter (consisting of register and </a:t>
            </a:r>
            <a:r>
              <a:rPr lang="en-US" altLang="zh-CN" dirty="0" err="1">
                <a:solidFill>
                  <a:schemeClr val="bg1">
                    <a:lumMod val="50000"/>
                  </a:schemeClr>
                </a:solidFill>
              </a:rPr>
              <a:t>incrementer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)</a:t>
            </a:r>
          </a:p>
          <a:p>
            <a:pPr lvl="1"/>
            <a:r>
              <a:rPr lang="en-US" altLang="zh-CN" dirty="0"/>
              <a:t>Hard-coded traffic sign state machine</a:t>
            </a:r>
          </a:p>
          <a:p>
            <a:pPr lvl="1"/>
            <a:r>
              <a:rPr lang="en-US" altLang="zh-CN" dirty="0"/>
              <a:t>Programmable traffic sign state machine</a:t>
            </a:r>
          </a:p>
          <a:p>
            <a:r>
              <a:rPr lang="en-US" altLang="zh-CN" dirty="0"/>
              <a:t>Up next: a computer as a state machine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019402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4E0AE0-6E15-4512-8F3E-F8BF2832A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Bottom up approach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83BF6F2-CAF4-4101-9F03-A0E4074FAC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AF88401-22E9-4153-B0F5-3C3505E5B3D2}" type="datetime1">
              <a:rPr lang="zh-CN" altLang="en-US" smtClean="0"/>
              <a:pPr>
                <a:defRPr/>
              </a:pPr>
              <a:t>2021/10/20</a:t>
            </a:fld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CD36BFC-1E3D-4EEA-9BB0-DB44D187E0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83AA37B-31F2-46EE-90A4-68D9AA6A4383}" type="slidenum">
              <a:rPr lang="en-US" altLang="zh-CN" smtClean="0"/>
              <a:pPr>
                <a:defRPr/>
              </a:pPr>
              <a:t>6</a:t>
            </a:fld>
            <a:endParaRPr lang="en-US" altLang="zh-CN" dirty="0"/>
          </a:p>
        </p:txBody>
      </p:sp>
      <p:grpSp>
        <p:nvGrpSpPr>
          <p:cNvPr id="28689" name="组合 28688">
            <a:extLst>
              <a:ext uri="{FF2B5EF4-FFF2-40B4-BE49-F238E27FC236}">
                <a16:creationId xmlns:a16="http://schemas.microsoft.com/office/drawing/2014/main" id="{2E3255AD-BBDB-492C-AC13-4F0814C0ABB0}"/>
              </a:ext>
            </a:extLst>
          </p:cNvPr>
          <p:cNvGrpSpPr/>
          <p:nvPr/>
        </p:nvGrpSpPr>
        <p:grpSpPr>
          <a:xfrm>
            <a:off x="300199" y="3659112"/>
            <a:ext cx="1917962" cy="1930128"/>
            <a:chOff x="488355" y="2599051"/>
            <a:chExt cx="1917962" cy="1930128"/>
          </a:xfrm>
        </p:grpSpPr>
        <p:pic>
          <p:nvPicPr>
            <p:cNvPr id="28686" name="Picture 14" descr="ç¸å³å¾ç">
              <a:extLst>
                <a:ext uri="{FF2B5EF4-FFF2-40B4-BE49-F238E27FC236}">
                  <a16:creationId xmlns:a16="http://schemas.microsoft.com/office/drawing/2014/main" id="{AF3F7E64-1ED3-4FE9-B8AC-957B7D1CC33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8170" y="2599051"/>
              <a:ext cx="1318332" cy="7579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8687" name="组合 28686">
              <a:extLst>
                <a:ext uri="{FF2B5EF4-FFF2-40B4-BE49-F238E27FC236}">
                  <a16:creationId xmlns:a16="http://schemas.microsoft.com/office/drawing/2014/main" id="{C032CF2D-6F45-4C5E-9E16-048834F3C9C0}"/>
                </a:ext>
              </a:extLst>
            </p:cNvPr>
            <p:cNvGrpSpPr/>
            <p:nvPr/>
          </p:nvGrpSpPr>
          <p:grpSpPr>
            <a:xfrm>
              <a:off x="690235" y="3450921"/>
              <a:ext cx="1514203" cy="650731"/>
              <a:chOff x="721745" y="3450921"/>
              <a:chExt cx="1514203" cy="650731"/>
            </a:xfrm>
          </p:grpSpPr>
          <p:pic>
            <p:nvPicPr>
              <p:cNvPr id="12" name="Picture 20" descr="ch03-nmos">
                <a:extLst>
                  <a:ext uri="{FF2B5EF4-FFF2-40B4-BE49-F238E27FC236}">
                    <a16:creationId xmlns:a16="http://schemas.microsoft.com/office/drawing/2014/main" id="{64B52324-BF31-4A8B-B9D5-63EFB4E05CE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24000" y="3492815"/>
                <a:ext cx="711948" cy="56694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3" name="Picture 3088" descr="ch03-pmos">
                <a:extLst>
                  <a:ext uri="{FF2B5EF4-FFF2-40B4-BE49-F238E27FC236}">
                    <a16:creationId xmlns:a16="http://schemas.microsoft.com/office/drawing/2014/main" id="{5D4E990F-EB54-455D-A7D2-43D4CC63B70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21745" y="3450921"/>
                <a:ext cx="724595" cy="6507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E91816CF-5363-43BE-90FC-8ACB1FC4BD8D}"/>
                </a:ext>
              </a:extLst>
            </p:cNvPr>
            <p:cNvSpPr txBox="1"/>
            <p:nvPr/>
          </p:nvSpPr>
          <p:spPr>
            <a:xfrm>
              <a:off x="488355" y="4255977"/>
              <a:ext cx="1917962" cy="273202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wrap="none" tIns="0" bIns="108000" rtlCol="0" anchor="ctr">
              <a:spAutoFit/>
            </a:bodyPr>
            <a:lstStyle/>
            <a:p>
              <a:pPr algn="ctr"/>
              <a:r>
                <a:rPr lang="en-US" altLang="zh-CN" sz="1600" b="1" dirty="0"/>
                <a:t>Transistor Physical Layout</a:t>
              </a:r>
              <a:endParaRPr lang="zh-CN" altLang="en-US" sz="1600" b="1" dirty="0"/>
            </a:p>
          </p:txBody>
        </p:sp>
      </p:grpSp>
      <p:pic>
        <p:nvPicPr>
          <p:cNvPr id="28678" name="Picture 6">
            <a:extLst>
              <a:ext uri="{FF2B5EF4-FFF2-40B4-BE49-F238E27FC236}">
                <a16:creationId xmlns:a16="http://schemas.microsoft.com/office/drawing/2014/main" id="{ABCBB3B8-C2E6-46AB-B6DD-3149989D92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5" t="32923" r="5703" b="38188"/>
          <a:stretch/>
        </p:blipFill>
        <p:spPr bwMode="auto">
          <a:xfrm>
            <a:off x="307680" y="5832350"/>
            <a:ext cx="1908000" cy="332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7" name="文本框 76">
            <a:extLst>
              <a:ext uri="{FF2B5EF4-FFF2-40B4-BE49-F238E27FC236}">
                <a16:creationId xmlns:a16="http://schemas.microsoft.com/office/drawing/2014/main" id="{C4E12225-568D-4CCD-88AF-9E5ACC6149D0}"/>
              </a:ext>
            </a:extLst>
          </p:cNvPr>
          <p:cNvSpPr txBox="1"/>
          <p:nvPr/>
        </p:nvSpPr>
        <p:spPr>
          <a:xfrm>
            <a:off x="251520" y="6237312"/>
            <a:ext cx="1979133" cy="2880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tIns="0" bIns="108000" rtlCol="0" anchor="ctr">
            <a:spAutoFit/>
          </a:bodyPr>
          <a:lstStyle/>
          <a:p>
            <a:pPr algn="ctr"/>
            <a:r>
              <a:rPr lang="en-US" altLang="zh-CN" sz="1600" b="1" dirty="0"/>
              <a:t>Scheme for </a:t>
            </a:r>
          </a:p>
          <a:p>
            <a:pPr algn="ctr"/>
            <a:r>
              <a:rPr lang="en-US" altLang="zh-CN" sz="1600" b="1" dirty="0"/>
              <a:t>Representing Information</a:t>
            </a:r>
            <a:endParaRPr lang="zh-CN" altLang="en-US" sz="1600" b="1" dirty="0"/>
          </a:p>
        </p:txBody>
      </p:sp>
      <p:sp>
        <p:nvSpPr>
          <p:cNvPr id="88" name="文本框 87">
            <a:extLst>
              <a:ext uri="{FF2B5EF4-FFF2-40B4-BE49-F238E27FC236}">
                <a16:creationId xmlns:a16="http://schemas.microsoft.com/office/drawing/2014/main" id="{B75AD12C-E275-4C17-819D-1A6AAAD5383C}"/>
              </a:ext>
            </a:extLst>
          </p:cNvPr>
          <p:cNvSpPr txBox="1"/>
          <p:nvPr/>
        </p:nvSpPr>
        <p:spPr>
          <a:xfrm>
            <a:off x="4095613" y="2583088"/>
            <a:ext cx="4207900" cy="5400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tIns="0" bIns="108000" rtlCol="0" anchor="ctr">
            <a:spAutoFit/>
          </a:bodyPr>
          <a:lstStyle/>
          <a:p>
            <a:pPr algn="ctr"/>
            <a:r>
              <a:rPr lang="en-US" altLang="zh-CN" sz="1600" b="1" dirty="0"/>
              <a:t>Register Transfer Level (RTL) Design</a:t>
            </a:r>
          </a:p>
          <a:p>
            <a:pPr algn="ctr"/>
            <a:r>
              <a:rPr lang="en-US" altLang="zh-CN" sz="1600" dirty="0"/>
              <a:t>1K~10K Cells/Module</a:t>
            </a:r>
          </a:p>
          <a:p>
            <a:pPr algn="ctr"/>
            <a:r>
              <a:rPr lang="en-US" altLang="zh-CN" sz="1600" dirty="0"/>
              <a:t>(100K Devices)</a:t>
            </a:r>
          </a:p>
        </p:txBody>
      </p:sp>
      <p:pic>
        <p:nvPicPr>
          <p:cNvPr id="89" name="Picture 20" descr="âcpu core layoutâçå¾çæç´¢ç»æ">
            <a:extLst>
              <a:ext uri="{FF2B5EF4-FFF2-40B4-BE49-F238E27FC236}">
                <a16:creationId xmlns:a16="http://schemas.microsoft.com/office/drawing/2014/main" id="{C76279EA-BE46-4052-989C-01443A00BB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337" t="59668" r="42913" b="2090"/>
          <a:stretch/>
        </p:blipFill>
        <p:spPr bwMode="auto">
          <a:xfrm>
            <a:off x="4089811" y="1070841"/>
            <a:ext cx="852821" cy="1435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37" name="Picture 17" descr="ç¸å³å¾ç">
            <a:extLst>
              <a:ext uri="{FF2B5EF4-FFF2-40B4-BE49-F238E27FC236}">
                <a16:creationId xmlns:a16="http://schemas.microsoft.com/office/drawing/2014/main" id="{B9F6A65A-79E0-4065-BA90-A608F04B35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3190" y="1078673"/>
            <a:ext cx="905340" cy="1443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703" name="文本框 28702">
            <a:extLst>
              <a:ext uri="{FF2B5EF4-FFF2-40B4-BE49-F238E27FC236}">
                <a16:creationId xmlns:a16="http://schemas.microsoft.com/office/drawing/2014/main" id="{4A8DB1A2-1FE8-4D95-A50D-C6897E41880D}"/>
              </a:ext>
            </a:extLst>
          </p:cNvPr>
          <p:cNvSpPr txBox="1"/>
          <p:nvPr/>
        </p:nvSpPr>
        <p:spPr>
          <a:xfrm>
            <a:off x="5151782" y="1643062"/>
            <a:ext cx="644354" cy="3151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 baseline="0" dirty="0">
                <a:solidFill>
                  <a:schemeClr val="bg2">
                    <a:lumMod val="75000"/>
                  </a:schemeClr>
                </a:solidFill>
              </a:rPr>
              <a:t>ALU</a:t>
            </a:r>
            <a:endParaRPr lang="zh-CN" altLang="en-US" sz="1600" b="1" baseline="0" dirty="0">
              <a:solidFill>
                <a:schemeClr val="bg2">
                  <a:lumMod val="75000"/>
                </a:schemeClr>
              </a:solidFill>
            </a:endParaRPr>
          </a:p>
        </p:txBody>
      </p:sp>
      <p:grpSp>
        <p:nvGrpSpPr>
          <p:cNvPr id="30721" name="组合 30720">
            <a:extLst>
              <a:ext uri="{FF2B5EF4-FFF2-40B4-BE49-F238E27FC236}">
                <a16:creationId xmlns:a16="http://schemas.microsoft.com/office/drawing/2014/main" id="{97369F70-FA61-442C-A584-C789800CFE1A}"/>
              </a:ext>
            </a:extLst>
          </p:cNvPr>
          <p:cNvGrpSpPr/>
          <p:nvPr/>
        </p:nvGrpSpPr>
        <p:grpSpPr>
          <a:xfrm>
            <a:off x="6236569" y="1135020"/>
            <a:ext cx="2075556" cy="1367414"/>
            <a:chOff x="3724328" y="978855"/>
            <a:chExt cx="2061812" cy="1304412"/>
          </a:xfrm>
        </p:grpSpPr>
        <p:pic>
          <p:nvPicPr>
            <p:cNvPr id="30739" name="Picture 19" descr="ç¸å³å¾ç">
              <a:extLst>
                <a:ext uri="{FF2B5EF4-FFF2-40B4-BE49-F238E27FC236}">
                  <a16:creationId xmlns:a16="http://schemas.microsoft.com/office/drawing/2014/main" id="{36C84B25-930E-4CB8-9144-C7D9C6363B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24328" y="978855"/>
              <a:ext cx="2061812" cy="13044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5" name="文本框 94">
              <a:extLst>
                <a:ext uri="{FF2B5EF4-FFF2-40B4-BE49-F238E27FC236}">
                  <a16:creationId xmlns:a16="http://schemas.microsoft.com/office/drawing/2014/main" id="{A4EE0CA1-2070-40FB-9271-A8079E800040}"/>
                </a:ext>
              </a:extLst>
            </p:cNvPr>
            <p:cNvSpPr txBox="1"/>
            <p:nvPr/>
          </p:nvSpPr>
          <p:spPr>
            <a:xfrm>
              <a:off x="4096528" y="1446395"/>
              <a:ext cx="1317412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CN" b="1" baseline="0" dirty="0">
                  <a:solidFill>
                    <a:schemeClr val="bg2">
                      <a:lumMod val="50000"/>
                    </a:schemeClr>
                  </a:solidFill>
                </a:rPr>
                <a:t>Full Adder</a:t>
              </a:r>
              <a:endParaRPr lang="zh-CN" altLang="en-US" b="1" baseline="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sp>
        <p:nvSpPr>
          <p:cNvPr id="17" name="文本框 16">
            <a:extLst>
              <a:ext uri="{FF2B5EF4-FFF2-40B4-BE49-F238E27FC236}">
                <a16:creationId xmlns:a16="http://schemas.microsoft.com/office/drawing/2014/main" id="{CD1D2FF8-D457-4F26-B31B-8FCD7FB7F020}"/>
              </a:ext>
            </a:extLst>
          </p:cNvPr>
          <p:cNvSpPr txBox="1"/>
          <p:nvPr/>
        </p:nvSpPr>
        <p:spPr>
          <a:xfrm>
            <a:off x="2880492" y="4941168"/>
            <a:ext cx="2592000" cy="273202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tIns="0" bIns="108000" rtlCol="0" anchor="ctr">
            <a:spAutoFit/>
          </a:bodyPr>
          <a:lstStyle/>
          <a:p>
            <a:pPr algn="ctr"/>
            <a:r>
              <a:rPr lang="en-US" altLang="zh-CN" sz="1600" dirty="0"/>
              <a:t>Gate Level Design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DDD094E4-C6EE-4843-A555-6AACF95E8333}"/>
              </a:ext>
            </a:extLst>
          </p:cNvPr>
          <p:cNvSpPr txBox="1"/>
          <p:nvPr/>
        </p:nvSpPr>
        <p:spPr>
          <a:xfrm>
            <a:off x="2880492" y="6173150"/>
            <a:ext cx="2592000" cy="5400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tIns="0" bIns="108000" rtlCol="0" anchor="ctr">
            <a:spAutoFit/>
          </a:bodyPr>
          <a:lstStyle/>
          <a:p>
            <a:pPr algn="ctr"/>
            <a:r>
              <a:rPr lang="en-US" altLang="zh-CN" sz="1600" b="1" dirty="0"/>
              <a:t>Circuit Level Design </a:t>
            </a:r>
          </a:p>
          <a:p>
            <a:pPr algn="ctr"/>
            <a:r>
              <a:rPr lang="zh-CN" altLang="en-US" sz="1600" dirty="0"/>
              <a:t>（</a:t>
            </a:r>
            <a:r>
              <a:rPr lang="en-US" altLang="zh-CN" sz="1600" dirty="0"/>
              <a:t>Transistor Level Design</a:t>
            </a:r>
            <a:r>
              <a:rPr lang="zh-CN" altLang="en-US" sz="1600" dirty="0"/>
              <a:t>）</a:t>
            </a:r>
            <a:endParaRPr lang="en-US" altLang="zh-CN" sz="1600" dirty="0"/>
          </a:p>
          <a:p>
            <a:pPr algn="ctr"/>
            <a:r>
              <a:rPr lang="en-US" altLang="zh-CN" sz="1600" dirty="0"/>
              <a:t>(2~8 Devices/Gate)</a:t>
            </a:r>
          </a:p>
        </p:txBody>
      </p:sp>
      <p:grpSp>
        <p:nvGrpSpPr>
          <p:cNvPr id="28700" name="组合 28699">
            <a:extLst>
              <a:ext uri="{FF2B5EF4-FFF2-40B4-BE49-F238E27FC236}">
                <a16:creationId xmlns:a16="http://schemas.microsoft.com/office/drawing/2014/main" id="{0FA2D72D-A44D-4753-A5C9-C68BB9DCF96E}"/>
              </a:ext>
            </a:extLst>
          </p:cNvPr>
          <p:cNvGrpSpPr/>
          <p:nvPr/>
        </p:nvGrpSpPr>
        <p:grpSpPr>
          <a:xfrm>
            <a:off x="3344642" y="5301208"/>
            <a:ext cx="1663701" cy="790910"/>
            <a:chOff x="3412355" y="3212976"/>
            <a:chExt cx="1663701" cy="790910"/>
          </a:xfrm>
        </p:grpSpPr>
        <p:pic>
          <p:nvPicPr>
            <p:cNvPr id="14" name="Picture 37" descr="ch03-and">
              <a:extLst>
                <a:ext uri="{FF2B5EF4-FFF2-40B4-BE49-F238E27FC236}">
                  <a16:creationId xmlns:a16="http://schemas.microsoft.com/office/drawing/2014/main" id="{8C27336D-EE3C-43C1-8B12-C594103FF4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12355" y="3212976"/>
              <a:ext cx="969513" cy="7909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" name="Picture 21" descr="ch03-gates">
              <a:extLst>
                <a:ext uri="{FF2B5EF4-FFF2-40B4-BE49-F238E27FC236}">
                  <a16:creationId xmlns:a16="http://schemas.microsoft.com/office/drawing/2014/main" id="{90063FB4-DE80-42E5-9349-1FCCA0FF5E1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3834" r="57343"/>
            <a:stretch/>
          </p:blipFill>
          <p:spPr bwMode="auto">
            <a:xfrm>
              <a:off x="4439546" y="3410414"/>
              <a:ext cx="636510" cy="3960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0724" name="组合 30723">
            <a:extLst>
              <a:ext uri="{FF2B5EF4-FFF2-40B4-BE49-F238E27FC236}">
                <a16:creationId xmlns:a16="http://schemas.microsoft.com/office/drawing/2014/main" id="{6C56BEE5-AF4F-45F1-9C28-C1D0910E4463}"/>
              </a:ext>
            </a:extLst>
          </p:cNvPr>
          <p:cNvGrpSpPr/>
          <p:nvPr/>
        </p:nvGrpSpPr>
        <p:grpSpPr>
          <a:xfrm>
            <a:off x="2754103" y="3645160"/>
            <a:ext cx="2844779" cy="1224000"/>
            <a:chOff x="3203848" y="3284984"/>
            <a:chExt cx="2844779" cy="1224000"/>
          </a:xfrm>
        </p:grpSpPr>
        <p:pic>
          <p:nvPicPr>
            <p:cNvPr id="121" name="Picture 18" descr="ç¸å³å¾ç">
              <a:extLst>
                <a:ext uri="{FF2B5EF4-FFF2-40B4-BE49-F238E27FC236}">
                  <a16:creationId xmlns:a16="http://schemas.microsoft.com/office/drawing/2014/main" id="{5F57DD6A-1AAB-4663-B7B5-EAE432A04DE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40" r="5838" b="6539"/>
            <a:stretch/>
          </p:blipFill>
          <p:spPr bwMode="auto">
            <a:xfrm>
              <a:off x="3203848" y="3284984"/>
              <a:ext cx="848130" cy="12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2" name="Picture 20" descr="ç¸å³å¾ç">
              <a:extLst>
                <a:ext uri="{FF2B5EF4-FFF2-40B4-BE49-F238E27FC236}">
                  <a16:creationId xmlns:a16="http://schemas.microsoft.com/office/drawing/2014/main" id="{F1935799-5384-4941-84CE-6AF70AC2418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23" r="3952"/>
            <a:stretch/>
          </p:blipFill>
          <p:spPr bwMode="auto">
            <a:xfrm>
              <a:off x="5274957" y="3284984"/>
              <a:ext cx="773670" cy="12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3" name="Picture 22" descr="ç¸å³å¾ç">
              <a:extLst>
                <a:ext uri="{FF2B5EF4-FFF2-40B4-BE49-F238E27FC236}">
                  <a16:creationId xmlns:a16="http://schemas.microsoft.com/office/drawing/2014/main" id="{A5C13EF5-9E6A-4B9B-9AA2-F22FE8EB2E7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63377" y="3284984"/>
              <a:ext cx="840072" cy="12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8" name="椭圆 127">
            <a:extLst>
              <a:ext uri="{FF2B5EF4-FFF2-40B4-BE49-F238E27FC236}">
                <a16:creationId xmlns:a16="http://schemas.microsoft.com/office/drawing/2014/main" id="{D3E553A1-AB88-4F73-A904-4EDDE41A1A1E}"/>
              </a:ext>
            </a:extLst>
          </p:cNvPr>
          <p:cNvSpPr/>
          <p:nvPr/>
        </p:nvSpPr>
        <p:spPr bwMode="auto">
          <a:xfrm flipH="1">
            <a:off x="3042683" y="3788815"/>
            <a:ext cx="425570" cy="288257"/>
          </a:xfrm>
          <a:prstGeom prst="ellipse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-2500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pitchFamily="2" charset="-122"/>
            </a:endParaRPr>
          </a:p>
        </p:txBody>
      </p:sp>
      <p:cxnSp>
        <p:nvCxnSpPr>
          <p:cNvPr id="129" name="直接连接符 128">
            <a:extLst>
              <a:ext uri="{FF2B5EF4-FFF2-40B4-BE49-F238E27FC236}">
                <a16:creationId xmlns:a16="http://schemas.microsoft.com/office/drawing/2014/main" id="{CFCB0274-2C74-4CAA-9C4E-EE4AE2959ADE}"/>
              </a:ext>
            </a:extLst>
          </p:cNvPr>
          <p:cNvCxnSpPr>
            <a:cxnSpLocks/>
            <a:stCxn id="28686" idx="0"/>
            <a:endCxn id="128" idx="0"/>
          </p:cNvCxnSpPr>
          <p:nvPr/>
        </p:nvCxnSpPr>
        <p:spPr bwMode="auto">
          <a:xfrm>
            <a:off x="1259180" y="3659112"/>
            <a:ext cx="1996288" cy="12970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2" name="直接连接符 131">
            <a:extLst>
              <a:ext uri="{FF2B5EF4-FFF2-40B4-BE49-F238E27FC236}">
                <a16:creationId xmlns:a16="http://schemas.microsoft.com/office/drawing/2014/main" id="{68FFB435-0139-4E96-8B1B-D31073540399}"/>
              </a:ext>
            </a:extLst>
          </p:cNvPr>
          <p:cNvCxnSpPr>
            <a:cxnSpLocks/>
            <a:endCxn id="28686" idx="2"/>
          </p:cNvCxnSpPr>
          <p:nvPr/>
        </p:nvCxnSpPr>
        <p:spPr bwMode="auto">
          <a:xfrm flipH="1">
            <a:off x="1259180" y="4105989"/>
            <a:ext cx="1919083" cy="31106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61785280-D973-40CA-BF76-B2BFCFA285D9}"/>
              </a:ext>
            </a:extLst>
          </p:cNvPr>
          <p:cNvSpPr txBox="1"/>
          <p:nvPr/>
        </p:nvSpPr>
        <p:spPr>
          <a:xfrm>
            <a:off x="5822429" y="6165304"/>
            <a:ext cx="2600977" cy="5400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tIns="0" bIns="108000" rtlCol="0" anchor="ctr">
            <a:spAutoFit/>
          </a:bodyPr>
          <a:lstStyle/>
          <a:p>
            <a:pPr algn="ctr"/>
            <a:r>
              <a:rPr lang="en-US" altLang="zh-CN" sz="1600" b="1" dirty="0"/>
              <a:t>Register Transfer Level (RTL) Design</a:t>
            </a:r>
          </a:p>
          <a:p>
            <a:pPr algn="ctr"/>
            <a:r>
              <a:rPr lang="en-US" altLang="zh-CN" sz="1600" dirty="0"/>
              <a:t>2~16 Gates/Cell</a:t>
            </a:r>
          </a:p>
          <a:p>
            <a:pPr algn="ctr"/>
            <a:r>
              <a:rPr lang="en-US" altLang="zh-CN" sz="1600" dirty="0"/>
              <a:t>(16~64 Devices) </a:t>
            </a:r>
          </a:p>
        </p:txBody>
      </p:sp>
      <p:pic>
        <p:nvPicPr>
          <p:cNvPr id="21" name="Picture 71" descr="ch03-fulladder">
            <a:extLst>
              <a:ext uri="{FF2B5EF4-FFF2-40B4-BE49-F238E27FC236}">
                <a16:creationId xmlns:a16="http://schemas.microsoft.com/office/drawing/2014/main" id="{2E0623D1-40C3-45D4-8561-B127FD8EA8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5100730"/>
            <a:ext cx="1667630" cy="9925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40" name="组合 139">
            <a:extLst>
              <a:ext uri="{FF2B5EF4-FFF2-40B4-BE49-F238E27FC236}">
                <a16:creationId xmlns:a16="http://schemas.microsoft.com/office/drawing/2014/main" id="{B09545F0-C96A-4861-99E9-58B1179DE0D0}"/>
              </a:ext>
            </a:extLst>
          </p:cNvPr>
          <p:cNvGrpSpPr/>
          <p:nvPr/>
        </p:nvGrpSpPr>
        <p:grpSpPr>
          <a:xfrm>
            <a:off x="7244442" y="4797152"/>
            <a:ext cx="1657458" cy="1466452"/>
            <a:chOff x="7224440" y="4632910"/>
            <a:chExt cx="1657458" cy="1466452"/>
          </a:xfrm>
        </p:grpSpPr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3B9C1A86-9015-4167-9EA4-8153EC004926}"/>
                </a:ext>
              </a:extLst>
            </p:cNvPr>
            <p:cNvSpPr txBox="1"/>
            <p:nvPr/>
          </p:nvSpPr>
          <p:spPr>
            <a:xfrm>
              <a:off x="7224440" y="5524543"/>
              <a:ext cx="423057" cy="276186"/>
            </a:xfrm>
            <a:prstGeom prst="rect">
              <a:avLst/>
            </a:prstGeom>
            <a:noFill/>
            <a:ln w="9525"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wrap="square" tIns="0" bIns="108000" rtlCol="0" anchor="ctr">
              <a:spAutoFit/>
            </a:bodyPr>
            <a:lstStyle/>
            <a:p>
              <a:r>
                <a:rPr lang="en-US" altLang="zh-CN" sz="700" baseline="0" dirty="0" err="1"/>
                <a:t>Clk</a:t>
              </a:r>
              <a:endParaRPr lang="zh-CN" altLang="en-US" sz="700" baseline="0" dirty="0"/>
            </a:p>
          </p:txBody>
        </p: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9469E66A-D8C2-4562-83E6-B7B1969E1F1D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550386" y="5578267"/>
              <a:ext cx="269776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668ACBA1-9F83-4F75-B5EA-F85535CB3CA5}"/>
                </a:ext>
              </a:extLst>
            </p:cNvPr>
            <p:cNvSpPr txBox="1"/>
            <p:nvPr/>
          </p:nvSpPr>
          <p:spPr>
            <a:xfrm>
              <a:off x="8336158" y="5512589"/>
              <a:ext cx="545740" cy="216776"/>
            </a:xfrm>
            <a:prstGeom prst="rect">
              <a:avLst/>
            </a:prstGeom>
            <a:noFill/>
            <a:ln w="9525"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wrap="square" tIns="0" bIns="108000" rtlCol="0" anchor="ctr">
              <a:spAutoFit/>
            </a:bodyPr>
            <a:lstStyle/>
            <a:p>
              <a:r>
                <a:rPr lang="en-US" altLang="zh-CN" sz="700" baseline="0" dirty="0"/>
                <a:t>Register</a:t>
              </a:r>
              <a:endParaRPr lang="zh-CN" altLang="en-US" sz="700" baseline="0" dirty="0"/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9CCB3772-C4A0-4C12-9BF6-19D54D949D37}"/>
                </a:ext>
              </a:extLst>
            </p:cNvPr>
            <p:cNvSpPr/>
            <p:nvPr/>
          </p:nvSpPr>
          <p:spPr bwMode="auto">
            <a:xfrm>
              <a:off x="7810721" y="5027485"/>
              <a:ext cx="589917" cy="261886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0" rIns="9144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24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宋体" pitchFamily="2" charset="-122"/>
                </a:rPr>
                <a:t>+</a:t>
              </a:r>
              <a:endParaRPr kumimoji="0" lang="zh-CN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</a:endParaRPr>
            </a:p>
          </p:txBody>
        </p:sp>
        <p:cxnSp>
          <p:nvCxnSpPr>
            <p:cNvPr id="26" name="直接箭头连接符 25">
              <a:extLst>
                <a:ext uri="{FF2B5EF4-FFF2-40B4-BE49-F238E27FC236}">
                  <a16:creationId xmlns:a16="http://schemas.microsoft.com/office/drawing/2014/main" id="{9E1E4878-6A40-40A0-868D-72E859C63E68}"/>
                </a:ext>
              </a:extLst>
            </p:cNvPr>
            <p:cNvCxnSpPr/>
            <p:nvPr/>
          </p:nvCxnSpPr>
          <p:spPr bwMode="auto">
            <a:xfrm>
              <a:off x="8105679" y="5295613"/>
              <a:ext cx="0" cy="174364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5AE370B4-168B-4DA2-8AF1-66C3BADF80F4}"/>
                </a:ext>
              </a:extLst>
            </p:cNvPr>
            <p:cNvGrpSpPr/>
            <p:nvPr/>
          </p:nvGrpSpPr>
          <p:grpSpPr>
            <a:xfrm>
              <a:off x="7807952" y="5485705"/>
              <a:ext cx="595454" cy="174364"/>
              <a:chOff x="6087097" y="5481248"/>
              <a:chExt cx="642212" cy="180000"/>
            </a:xfrm>
          </p:grpSpPr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A00B3EB7-DE28-4C5E-B7C0-5ABEBAE662E1}"/>
                  </a:ext>
                </a:extLst>
              </p:cNvPr>
              <p:cNvSpPr/>
              <p:nvPr/>
            </p:nvSpPr>
            <p:spPr bwMode="auto">
              <a:xfrm>
                <a:off x="6093071" y="5481248"/>
                <a:ext cx="636238" cy="180000"/>
              </a:xfrm>
              <a:prstGeom prst="rect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7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宋体" pitchFamily="2" charset="-122"/>
                </a:endParaRPr>
              </a:p>
            </p:txBody>
          </p:sp>
          <p:sp>
            <p:nvSpPr>
              <p:cNvPr id="15" name="流程图: 摘录 14">
                <a:extLst>
                  <a:ext uri="{FF2B5EF4-FFF2-40B4-BE49-F238E27FC236}">
                    <a16:creationId xmlns:a16="http://schemas.microsoft.com/office/drawing/2014/main" id="{4FC078D9-A2BC-45A1-8966-C96B05E8062E}"/>
                  </a:ext>
                </a:extLst>
              </p:cNvPr>
              <p:cNvSpPr/>
              <p:nvPr/>
            </p:nvSpPr>
            <p:spPr bwMode="auto">
              <a:xfrm rot="5400000">
                <a:off x="6055988" y="5515291"/>
                <a:ext cx="174134" cy="111915"/>
              </a:xfrm>
              <a:prstGeom prst="flowChartExtract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7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宋体" pitchFamily="2" charset="-122"/>
                </a:endParaRPr>
              </a:p>
            </p:txBody>
          </p:sp>
        </p:grpSp>
        <p:sp>
          <p:nvSpPr>
            <p:cNvPr id="53" name="文本框 52">
              <a:extLst>
                <a:ext uri="{FF2B5EF4-FFF2-40B4-BE49-F238E27FC236}">
                  <a16:creationId xmlns:a16="http://schemas.microsoft.com/office/drawing/2014/main" id="{4DF9BD20-AF10-436A-8D06-8188AF3F5827}"/>
                </a:ext>
              </a:extLst>
            </p:cNvPr>
            <p:cNvSpPr txBox="1"/>
            <p:nvPr/>
          </p:nvSpPr>
          <p:spPr>
            <a:xfrm>
              <a:off x="7783785" y="5823176"/>
              <a:ext cx="429918" cy="27618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tIns="0" bIns="108000" rtlCol="0">
              <a:spAutoFit/>
            </a:bodyPr>
            <a:lstStyle/>
            <a:p>
              <a:r>
                <a:rPr lang="en-US" altLang="zh-CN" sz="700" baseline="0" dirty="0" err="1"/>
                <a:t>C</a:t>
              </a:r>
              <a:r>
                <a:rPr lang="en-US" altLang="zh-CN" sz="700" dirty="0" err="1"/>
                <a:t>out</a:t>
              </a:r>
              <a:endParaRPr lang="zh-CN" altLang="en-US" sz="700" baseline="0" dirty="0"/>
            </a:p>
          </p:txBody>
        </p:sp>
        <p:sp>
          <p:nvSpPr>
            <p:cNvPr id="54" name="文本框 53">
              <a:extLst>
                <a:ext uri="{FF2B5EF4-FFF2-40B4-BE49-F238E27FC236}">
                  <a16:creationId xmlns:a16="http://schemas.microsoft.com/office/drawing/2014/main" id="{22AC83EB-D6E3-44D5-B3B9-80662263447B}"/>
                </a:ext>
              </a:extLst>
            </p:cNvPr>
            <p:cNvSpPr txBox="1"/>
            <p:nvPr/>
          </p:nvSpPr>
          <p:spPr>
            <a:xfrm>
              <a:off x="8099178" y="5823176"/>
              <a:ext cx="266344" cy="16138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tIns="0" bIns="108000" rtlCol="0">
              <a:spAutoFit/>
            </a:bodyPr>
            <a:lstStyle/>
            <a:p>
              <a:r>
                <a:rPr lang="en-US" altLang="zh-CN" sz="700" baseline="0" dirty="0"/>
                <a:t>S</a:t>
              </a:r>
              <a:endParaRPr lang="zh-CN" altLang="en-US" sz="700" baseline="0" dirty="0"/>
            </a:p>
          </p:txBody>
        </p:sp>
        <p:grpSp>
          <p:nvGrpSpPr>
            <p:cNvPr id="55" name="组合 54">
              <a:extLst>
                <a:ext uri="{FF2B5EF4-FFF2-40B4-BE49-F238E27FC236}">
                  <a16:creationId xmlns:a16="http://schemas.microsoft.com/office/drawing/2014/main" id="{D32841DA-0C5B-4A4A-8299-55F47C74CD71}"/>
                </a:ext>
              </a:extLst>
            </p:cNvPr>
            <p:cNvGrpSpPr/>
            <p:nvPr/>
          </p:nvGrpSpPr>
          <p:grpSpPr>
            <a:xfrm>
              <a:off x="7955372" y="5651653"/>
              <a:ext cx="300616" cy="174364"/>
              <a:chOff x="6264000" y="4761168"/>
              <a:chExt cx="324224" cy="179999"/>
            </a:xfrm>
          </p:grpSpPr>
          <p:cxnSp>
            <p:nvCxnSpPr>
              <p:cNvPr id="56" name="直接箭头连接符 55">
                <a:extLst>
                  <a:ext uri="{FF2B5EF4-FFF2-40B4-BE49-F238E27FC236}">
                    <a16:creationId xmlns:a16="http://schemas.microsoft.com/office/drawing/2014/main" id="{0C1664BA-7DFC-47B4-96C3-620A41E16E2E}"/>
                  </a:ext>
                </a:extLst>
              </p:cNvPr>
              <p:cNvCxnSpPr/>
              <p:nvPr/>
            </p:nvCxnSpPr>
            <p:spPr bwMode="auto">
              <a:xfrm>
                <a:off x="6588224" y="4761168"/>
                <a:ext cx="0" cy="179999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57" name="直接箭头连接符 56">
                <a:extLst>
                  <a:ext uri="{FF2B5EF4-FFF2-40B4-BE49-F238E27FC236}">
                    <a16:creationId xmlns:a16="http://schemas.microsoft.com/office/drawing/2014/main" id="{7A8F8699-6098-498F-B229-1793C4D751A7}"/>
                  </a:ext>
                </a:extLst>
              </p:cNvPr>
              <p:cNvCxnSpPr/>
              <p:nvPr/>
            </p:nvCxnSpPr>
            <p:spPr bwMode="auto">
              <a:xfrm>
                <a:off x="6264000" y="4761168"/>
                <a:ext cx="0" cy="179999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</p:grpSp>
        <p:grpSp>
          <p:nvGrpSpPr>
            <p:cNvPr id="28680" name="组合 28679">
              <a:extLst>
                <a:ext uri="{FF2B5EF4-FFF2-40B4-BE49-F238E27FC236}">
                  <a16:creationId xmlns:a16="http://schemas.microsoft.com/office/drawing/2014/main" id="{0A70416D-222F-40E1-AAE5-89F9EA458EDD}"/>
                </a:ext>
              </a:extLst>
            </p:cNvPr>
            <p:cNvGrpSpPr/>
            <p:nvPr/>
          </p:nvGrpSpPr>
          <p:grpSpPr>
            <a:xfrm>
              <a:off x="7775244" y="4632910"/>
              <a:ext cx="266344" cy="342135"/>
              <a:chOff x="6912674" y="2249706"/>
              <a:chExt cx="205769" cy="268539"/>
            </a:xfrm>
          </p:grpSpPr>
          <p:cxnSp>
            <p:nvCxnSpPr>
              <p:cNvPr id="59" name="直接箭头连接符 58">
                <a:extLst>
                  <a:ext uri="{FF2B5EF4-FFF2-40B4-BE49-F238E27FC236}">
                    <a16:creationId xmlns:a16="http://schemas.microsoft.com/office/drawing/2014/main" id="{F01EA2C1-EEA5-4699-AB9A-D6A07A15C901}"/>
                  </a:ext>
                </a:extLst>
              </p:cNvPr>
              <p:cNvCxnSpPr/>
              <p:nvPr/>
            </p:nvCxnSpPr>
            <p:spPr bwMode="auto">
              <a:xfrm>
                <a:off x="7015558" y="2381388"/>
                <a:ext cx="0" cy="136857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60" name="文本框 59">
                <a:extLst>
                  <a:ext uri="{FF2B5EF4-FFF2-40B4-BE49-F238E27FC236}">
                    <a16:creationId xmlns:a16="http://schemas.microsoft.com/office/drawing/2014/main" id="{D09C25F9-5503-4C2F-B977-8301D2528596}"/>
                  </a:ext>
                </a:extLst>
              </p:cNvPr>
              <p:cNvSpPr txBox="1"/>
              <p:nvPr/>
            </p:nvSpPr>
            <p:spPr>
              <a:xfrm>
                <a:off x="6912674" y="2249706"/>
                <a:ext cx="205769" cy="216776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tIns="0" bIns="108000" rtlCol="0">
                <a:spAutoFit/>
              </a:bodyPr>
              <a:lstStyle/>
              <a:p>
                <a:r>
                  <a:rPr lang="en-US" altLang="zh-CN" sz="700" baseline="0" dirty="0"/>
                  <a:t>A</a:t>
                </a:r>
                <a:endParaRPr lang="zh-CN" altLang="en-US" sz="700" baseline="0" dirty="0"/>
              </a:p>
            </p:txBody>
          </p:sp>
        </p:grpSp>
        <p:grpSp>
          <p:nvGrpSpPr>
            <p:cNvPr id="63" name="组合 62">
              <a:extLst>
                <a:ext uri="{FF2B5EF4-FFF2-40B4-BE49-F238E27FC236}">
                  <a16:creationId xmlns:a16="http://schemas.microsoft.com/office/drawing/2014/main" id="{C3515C60-5DF3-4193-BBE2-9E1403F805D8}"/>
                </a:ext>
              </a:extLst>
            </p:cNvPr>
            <p:cNvGrpSpPr/>
            <p:nvPr/>
          </p:nvGrpSpPr>
          <p:grpSpPr>
            <a:xfrm>
              <a:off x="7972508" y="4632910"/>
              <a:ext cx="266344" cy="342135"/>
              <a:chOff x="6912674" y="2249706"/>
              <a:chExt cx="205769" cy="268539"/>
            </a:xfrm>
          </p:grpSpPr>
          <p:cxnSp>
            <p:nvCxnSpPr>
              <p:cNvPr id="64" name="直接箭头连接符 63">
                <a:extLst>
                  <a:ext uri="{FF2B5EF4-FFF2-40B4-BE49-F238E27FC236}">
                    <a16:creationId xmlns:a16="http://schemas.microsoft.com/office/drawing/2014/main" id="{EF47247A-3D33-4CBE-A88C-F27F44EFA8E7}"/>
                  </a:ext>
                </a:extLst>
              </p:cNvPr>
              <p:cNvCxnSpPr/>
              <p:nvPr/>
            </p:nvCxnSpPr>
            <p:spPr bwMode="auto">
              <a:xfrm>
                <a:off x="7015558" y="2381388"/>
                <a:ext cx="0" cy="136857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65" name="文本框 64">
                <a:extLst>
                  <a:ext uri="{FF2B5EF4-FFF2-40B4-BE49-F238E27FC236}">
                    <a16:creationId xmlns:a16="http://schemas.microsoft.com/office/drawing/2014/main" id="{9D49E183-02D2-4066-BF04-EF6A45657067}"/>
                  </a:ext>
                </a:extLst>
              </p:cNvPr>
              <p:cNvSpPr txBox="1"/>
              <p:nvPr/>
            </p:nvSpPr>
            <p:spPr>
              <a:xfrm>
                <a:off x="6912674" y="2249706"/>
                <a:ext cx="205769" cy="216776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tIns="0" bIns="108000" rtlCol="0">
                <a:spAutoFit/>
              </a:bodyPr>
              <a:lstStyle/>
              <a:p>
                <a:r>
                  <a:rPr lang="en-US" altLang="zh-CN" sz="700" baseline="0" dirty="0"/>
                  <a:t>B</a:t>
                </a:r>
                <a:endParaRPr lang="zh-CN" altLang="en-US" sz="700" baseline="0" dirty="0"/>
              </a:p>
            </p:txBody>
          </p:sp>
        </p:grpSp>
        <p:cxnSp>
          <p:nvCxnSpPr>
            <p:cNvPr id="67" name="直接箭头连接符 66">
              <a:extLst>
                <a:ext uri="{FF2B5EF4-FFF2-40B4-BE49-F238E27FC236}">
                  <a16:creationId xmlns:a16="http://schemas.microsoft.com/office/drawing/2014/main" id="{3C5519FE-680A-403C-835C-BF84CF8DC1F7}"/>
                </a:ext>
              </a:extLst>
            </p:cNvPr>
            <p:cNvCxnSpPr/>
            <p:nvPr/>
          </p:nvCxnSpPr>
          <p:spPr bwMode="auto">
            <a:xfrm>
              <a:off x="8302943" y="4800681"/>
              <a:ext cx="0" cy="174364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68" name="文本框 67">
              <a:extLst>
                <a:ext uri="{FF2B5EF4-FFF2-40B4-BE49-F238E27FC236}">
                  <a16:creationId xmlns:a16="http://schemas.microsoft.com/office/drawing/2014/main" id="{C7455075-7475-4145-8A08-1044270A6890}"/>
                </a:ext>
              </a:extLst>
            </p:cNvPr>
            <p:cNvSpPr txBox="1"/>
            <p:nvPr/>
          </p:nvSpPr>
          <p:spPr>
            <a:xfrm>
              <a:off x="8169772" y="4632910"/>
              <a:ext cx="428119" cy="27618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tIns="0" bIns="108000" rtlCol="0">
              <a:spAutoFit/>
            </a:bodyPr>
            <a:lstStyle/>
            <a:p>
              <a:r>
                <a:rPr lang="en-US" altLang="zh-CN" sz="700" baseline="0" dirty="0" err="1"/>
                <a:t>C</a:t>
              </a:r>
              <a:r>
                <a:rPr lang="en-US" altLang="zh-CN" sz="700" dirty="0" err="1"/>
                <a:t>in</a:t>
              </a:r>
              <a:endParaRPr lang="zh-CN" altLang="en-US" sz="700" baseline="0" dirty="0"/>
            </a:p>
          </p:txBody>
        </p:sp>
      </p:grpSp>
      <p:pic>
        <p:nvPicPr>
          <p:cNvPr id="30725" name="Picture 5" descr="âIntegrated circuit  cell layoutâçå¾çæç´¢ç»æ&quot;">
            <a:extLst>
              <a:ext uri="{FF2B5EF4-FFF2-40B4-BE49-F238E27FC236}">
                <a16:creationId xmlns:a16="http://schemas.microsoft.com/office/drawing/2014/main" id="{1C5B49AE-953B-4074-918E-97E698FDDF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6587" y="3528474"/>
            <a:ext cx="2224176" cy="119667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5" name="椭圆 134">
            <a:extLst>
              <a:ext uri="{FF2B5EF4-FFF2-40B4-BE49-F238E27FC236}">
                <a16:creationId xmlns:a16="http://schemas.microsoft.com/office/drawing/2014/main" id="{29BFEA06-6A2E-41D8-8CAC-46796CF26BEE}"/>
              </a:ext>
            </a:extLst>
          </p:cNvPr>
          <p:cNvSpPr/>
          <p:nvPr/>
        </p:nvSpPr>
        <p:spPr bwMode="auto">
          <a:xfrm flipH="1">
            <a:off x="6239892" y="3616782"/>
            <a:ext cx="425570" cy="1091241"/>
          </a:xfrm>
          <a:prstGeom prst="ellipse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-2500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pitchFamily="2" charset="-122"/>
            </a:endParaRPr>
          </a:p>
        </p:txBody>
      </p:sp>
      <p:cxnSp>
        <p:nvCxnSpPr>
          <p:cNvPr id="136" name="直接连接符 135">
            <a:extLst>
              <a:ext uri="{FF2B5EF4-FFF2-40B4-BE49-F238E27FC236}">
                <a16:creationId xmlns:a16="http://schemas.microsoft.com/office/drawing/2014/main" id="{6545001E-1871-4195-8A91-D8755E1B5B7C}"/>
              </a:ext>
            </a:extLst>
          </p:cNvPr>
          <p:cNvCxnSpPr>
            <a:cxnSpLocks/>
            <a:stCxn id="122" idx="0"/>
            <a:endCxn id="135" idx="0"/>
          </p:cNvCxnSpPr>
          <p:nvPr/>
        </p:nvCxnSpPr>
        <p:spPr bwMode="auto">
          <a:xfrm flipV="1">
            <a:off x="5212047" y="3616782"/>
            <a:ext cx="1240630" cy="2837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7" name="直接连接符 136">
            <a:extLst>
              <a:ext uri="{FF2B5EF4-FFF2-40B4-BE49-F238E27FC236}">
                <a16:creationId xmlns:a16="http://schemas.microsoft.com/office/drawing/2014/main" id="{CED23129-7DEF-4AF0-9189-12917367C5A6}"/>
              </a:ext>
            </a:extLst>
          </p:cNvPr>
          <p:cNvCxnSpPr>
            <a:cxnSpLocks/>
            <a:stCxn id="135" idx="4"/>
            <a:endCxn id="122" idx="2"/>
          </p:cNvCxnSpPr>
          <p:nvPr/>
        </p:nvCxnSpPr>
        <p:spPr bwMode="auto">
          <a:xfrm flipH="1">
            <a:off x="5212047" y="4708023"/>
            <a:ext cx="1240630" cy="16113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0" name="箭头: 右弧形 69">
            <a:extLst>
              <a:ext uri="{FF2B5EF4-FFF2-40B4-BE49-F238E27FC236}">
                <a16:creationId xmlns:a16="http://schemas.microsoft.com/office/drawing/2014/main" id="{E9F3A30C-EECC-4076-9782-8C5398E37557}"/>
              </a:ext>
            </a:extLst>
          </p:cNvPr>
          <p:cNvSpPr/>
          <p:nvPr/>
        </p:nvSpPr>
        <p:spPr bwMode="auto">
          <a:xfrm flipV="1">
            <a:off x="8391639" y="1856657"/>
            <a:ext cx="545740" cy="1985839"/>
          </a:xfrm>
          <a:prstGeom prst="curvedLeftArrow">
            <a:avLst>
              <a:gd name="adj1" fmla="val 36137"/>
              <a:gd name="adj2" fmla="val 50000"/>
              <a:gd name="adj3" fmla="val 31656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-2500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pitchFamily="2" charset="-122"/>
            </a:endParaRPr>
          </a:p>
        </p:txBody>
      </p:sp>
      <p:sp>
        <p:nvSpPr>
          <p:cNvPr id="162" name="文本框 161">
            <a:extLst>
              <a:ext uri="{FF2B5EF4-FFF2-40B4-BE49-F238E27FC236}">
                <a16:creationId xmlns:a16="http://schemas.microsoft.com/office/drawing/2014/main" id="{666CCD1E-66BD-4050-A2AA-BF0E807CB430}"/>
              </a:ext>
            </a:extLst>
          </p:cNvPr>
          <p:cNvSpPr txBox="1"/>
          <p:nvPr/>
        </p:nvSpPr>
        <p:spPr>
          <a:xfrm>
            <a:off x="600014" y="2600968"/>
            <a:ext cx="2693356" cy="5400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tIns="0" bIns="108000" rtlCol="0" anchor="ctr">
            <a:spAutoFit/>
          </a:bodyPr>
          <a:lstStyle/>
          <a:p>
            <a:pPr algn="ctr"/>
            <a:r>
              <a:rPr lang="en-US" altLang="zh-CN" sz="1600" b="1" dirty="0"/>
              <a:t>Integrated Circuit Design</a:t>
            </a:r>
          </a:p>
          <a:p>
            <a:pPr algn="ctr"/>
            <a:r>
              <a:rPr lang="en-US" altLang="zh-CN" sz="1600" b="1" dirty="0"/>
              <a:t> 100 Modules/ IC</a:t>
            </a:r>
          </a:p>
          <a:p>
            <a:pPr algn="ctr"/>
            <a:r>
              <a:rPr lang="en-US" altLang="zh-CN" sz="1600" dirty="0"/>
              <a:t>0.25M~20G Devices</a:t>
            </a:r>
          </a:p>
        </p:txBody>
      </p:sp>
      <p:pic>
        <p:nvPicPr>
          <p:cNvPr id="163" name="Picture 18" descr="âCPU  layoutâçå¾çæç´¢ç»æ">
            <a:extLst>
              <a:ext uri="{FF2B5EF4-FFF2-40B4-BE49-F238E27FC236}">
                <a16:creationId xmlns:a16="http://schemas.microsoft.com/office/drawing/2014/main" id="{4B1E35E8-8D16-4EB8-AEE2-EC73B96F23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877" y="979243"/>
            <a:ext cx="2158806" cy="1478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1" name="椭圆 170">
            <a:extLst>
              <a:ext uri="{FF2B5EF4-FFF2-40B4-BE49-F238E27FC236}">
                <a16:creationId xmlns:a16="http://schemas.microsoft.com/office/drawing/2014/main" id="{EBAD1721-1F6D-43E1-AFFA-B311BDA8D5D7}"/>
              </a:ext>
            </a:extLst>
          </p:cNvPr>
          <p:cNvSpPr/>
          <p:nvPr/>
        </p:nvSpPr>
        <p:spPr bwMode="auto">
          <a:xfrm flipH="1">
            <a:off x="4324887" y="1200426"/>
            <a:ext cx="424595" cy="295441"/>
          </a:xfrm>
          <a:prstGeom prst="ellipse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-2500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pitchFamily="2" charset="-122"/>
            </a:endParaRPr>
          </a:p>
        </p:txBody>
      </p:sp>
      <p:cxnSp>
        <p:nvCxnSpPr>
          <p:cNvPr id="172" name="直接连接符 171">
            <a:extLst>
              <a:ext uri="{FF2B5EF4-FFF2-40B4-BE49-F238E27FC236}">
                <a16:creationId xmlns:a16="http://schemas.microsoft.com/office/drawing/2014/main" id="{EF3863BB-EB3E-4DA3-A5D1-1A6C54A597E2}"/>
              </a:ext>
            </a:extLst>
          </p:cNvPr>
          <p:cNvCxnSpPr>
            <a:cxnSpLocks/>
            <a:stCxn id="171" idx="0"/>
          </p:cNvCxnSpPr>
          <p:nvPr/>
        </p:nvCxnSpPr>
        <p:spPr bwMode="auto">
          <a:xfrm flipV="1">
            <a:off x="4537184" y="1108448"/>
            <a:ext cx="639512" cy="9197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73" name="直接连接符 172">
            <a:extLst>
              <a:ext uri="{FF2B5EF4-FFF2-40B4-BE49-F238E27FC236}">
                <a16:creationId xmlns:a16="http://schemas.microsoft.com/office/drawing/2014/main" id="{AE6924CD-ACDA-4D64-98F9-B160722B6327}"/>
              </a:ext>
            </a:extLst>
          </p:cNvPr>
          <p:cNvCxnSpPr>
            <a:cxnSpLocks/>
            <a:stCxn id="171" idx="3"/>
          </p:cNvCxnSpPr>
          <p:nvPr/>
        </p:nvCxnSpPr>
        <p:spPr bwMode="auto">
          <a:xfrm>
            <a:off x="4687302" y="1452601"/>
            <a:ext cx="449241" cy="102025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81" name="椭圆 180">
            <a:extLst>
              <a:ext uri="{FF2B5EF4-FFF2-40B4-BE49-F238E27FC236}">
                <a16:creationId xmlns:a16="http://schemas.microsoft.com/office/drawing/2014/main" id="{B1EED4BB-9BA3-4597-9023-2B29C29F3336}"/>
              </a:ext>
            </a:extLst>
          </p:cNvPr>
          <p:cNvSpPr/>
          <p:nvPr/>
        </p:nvSpPr>
        <p:spPr bwMode="auto">
          <a:xfrm>
            <a:off x="2248747" y="1915194"/>
            <a:ext cx="307029" cy="473600"/>
          </a:xfrm>
          <a:prstGeom prst="ellipse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-2500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pitchFamily="2" charset="-122"/>
            </a:endParaRPr>
          </a:p>
        </p:txBody>
      </p:sp>
      <p:cxnSp>
        <p:nvCxnSpPr>
          <p:cNvPr id="182" name="直接连接符 181">
            <a:extLst>
              <a:ext uri="{FF2B5EF4-FFF2-40B4-BE49-F238E27FC236}">
                <a16:creationId xmlns:a16="http://schemas.microsoft.com/office/drawing/2014/main" id="{0F649C6A-4C13-4384-AAA5-71ACD003B8D2}"/>
              </a:ext>
            </a:extLst>
          </p:cNvPr>
          <p:cNvCxnSpPr>
            <a:cxnSpLocks/>
            <a:endCxn id="181" idx="0"/>
          </p:cNvCxnSpPr>
          <p:nvPr/>
        </p:nvCxnSpPr>
        <p:spPr bwMode="auto">
          <a:xfrm flipH="1">
            <a:off x="2402262" y="1056889"/>
            <a:ext cx="1687549" cy="85830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83" name="直接连接符 182">
            <a:extLst>
              <a:ext uri="{FF2B5EF4-FFF2-40B4-BE49-F238E27FC236}">
                <a16:creationId xmlns:a16="http://schemas.microsoft.com/office/drawing/2014/main" id="{D333698A-C08F-4837-9DE8-64ACD515FA7E}"/>
              </a:ext>
            </a:extLst>
          </p:cNvPr>
          <p:cNvCxnSpPr>
            <a:cxnSpLocks/>
            <a:stCxn id="181" idx="4"/>
          </p:cNvCxnSpPr>
          <p:nvPr/>
        </p:nvCxnSpPr>
        <p:spPr bwMode="auto">
          <a:xfrm>
            <a:off x="2402262" y="2388794"/>
            <a:ext cx="1727306" cy="6532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05" name="椭圆 204">
            <a:extLst>
              <a:ext uri="{FF2B5EF4-FFF2-40B4-BE49-F238E27FC236}">
                <a16:creationId xmlns:a16="http://schemas.microsoft.com/office/drawing/2014/main" id="{8F37CA5B-02EB-4D74-9A3B-098C427B0B32}"/>
              </a:ext>
            </a:extLst>
          </p:cNvPr>
          <p:cNvSpPr/>
          <p:nvPr/>
        </p:nvSpPr>
        <p:spPr bwMode="auto">
          <a:xfrm flipH="1">
            <a:off x="5714406" y="1102935"/>
            <a:ext cx="272116" cy="1395436"/>
          </a:xfrm>
          <a:prstGeom prst="ellipse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-2500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pitchFamily="2" charset="-122"/>
            </a:endParaRPr>
          </a:p>
        </p:txBody>
      </p:sp>
      <p:cxnSp>
        <p:nvCxnSpPr>
          <p:cNvPr id="206" name="直接连接符 205">
            <a:extLst>
              <a:ext uri="{FF2B5EF4-FFF2-40B4-BE49-F238E27FC236}">
                <a16:creationId xmlns:a16="http://schemas.microsoft.com/office/drawing/2014/main" id="{AF4D9AA6-08AA-475F-A8D8-8F1981F62253}"/>
              </a:ext>
            </a:extLst>
          </p:cNvPr>
          <p:cNvCxnSpPr>
            <a:cxnSpLocks/>
          </p:cNvCxnSpPr>
          <p:nvPr/>
        </p:nvCxnSpPr>
        <p:spPr bwMode="auto">
          <a:xfrm>
            <a:off x="5818954" y="1120083"/>
            <a:ext cx="417615" cy="707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07" name="直接连接符 206">
            <a:extLst>
              <a:ext uri="{FF2B5EF4-FFF2-40B4-BE49-F238E27FC236}">
                <a16:creationId xmlns:a16="http://schemas.microsoft.com/office/drawing/2014/main" id="{1CBA4459-27E0-49B1-BA9C-8F8CCAF1B5C9}"/>
              </a:ext>
            </a:extLst>
          </p:cNvPr>
          <p:cNvCxnSpPr>
            <a:cxnSpLocks/>
            <a:stCxn id="205" idx="4"/>
          </p:cNvCxnSpPr>
          <p:nvPr/>
        </p:nvCxnSpPr>
        <p:spPr bwMode="auto">
          <a:xfrm flipV="1">
            <a:off x="5850464" y="2474153"/>
            <a:ext cx="386105" cy="2421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2380791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日期占位符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l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Font typeface="Gungsuh" pitchFamily="18" charset="-127"/>
              <a:buChar char="-"/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4906E91-F35F-43F4-ABD7-C03756DDE3E5}" type="datetime1">
              <a:rPr kumimoji="0" lang="zh-CN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2021/10/20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2163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l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Font typeface="Gungsuh" pitchFamily="18" charset="-127"/>
              <a:buChar char="-"/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6D7A69D-48BF-4608-8A88-BF549CFF8593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216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Today</a:t>
            </a:r>
          </a:p>
        </p:txBody>
      </p:sp>
      <p:sp>
        <p:nvSpPr>
          <p:cNvPr id="9216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Great Idea #2: Stored program computer(Von Neumann Model--A Machine Structure</a:t>
            </a:r>
          </a:p>
          <a:p>
            <a:pPr lvl="1"/>
            <a:r>
              <a:rPr lang="en-US" altLang="zh-CN" dirty="0"/>
              <a:t>Basic Components for a machine</a:t>
            </a:r>
          </a:p>
          <a:p>
            <a:pPr lvl="1"/>
            <a:r>
              <a:rPr lang="en-US" altLang="zh-CN" dirty="0"/>
              <a:t>The LC-3: An Example of von Neumann Machine</a:t>
            </a:r>
          </a:p>
          <a:p>
            <a:pPr lvl="1"/>
            <a:r>
              <a:rPr lang="en-US" altLang="zh-CN" dirty="0"/>
              <a:t>Instruction Processing</a:t>
            </a:r>
          </a:p>
        </p:txBody>
      </p:sp>
    </p:spTree>
    <p:extLst>
      <p:ext uri="{BB962C8B-B14F-4D97-AF65-F5344CB8AC3E}">
        <p14:creationId xmlns:p14="http://schemas.microsoft.com/office/powerpoint/2010/main" val="30193048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4E0AE0-6E15-4512-8F3E-F8BF2832A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Bottom up approach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83BF6F2-CAF4-4101-9F03-A0E4074FAC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AF88401-22E9-4153-B0F5-3C3505E5B3D2}" type="datetime1">
              <a:rPr lang="zh-CN" altLang="en-US" smtClean="0"/>
              <a:pPr>
                <a:defRPr/>
              </a:pPr>
              <a:t>2021/10/20</a:t>
            </a:fld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CD36BFC-1E3D-4EEA-9BB0-DB44D187E0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012390" y="6537325"/>
            <a:ext cx="2826810" cy="244475"/>
          </a:xfrm>
        </p:spPr>
        <p:txBody>
          <a:bodyPr/>
          <a:lstStyle/>
          <a:p>
            <a:pPr>
              <a:defRPr/>
            </a:pPr>
            <a:fld id="{283AA37B-31F2-46EE-90A4-68D9AA6A4383}" type="slidenum">
              <a:rPr lang="en-US" altLang="zh-CN" smtClean="0"/>
              <a:pPr>
                <a:defRPr/>
              </a:pPr>
              <a:t>8</a:t>
            </a:fld>
            <a:endParaRPr lang="en-US" altLang="zh-CN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F9703F17-392F-4700-8F23-693ECE51FD39}"/>
              </a:ext>
            </a:extLst>
          </p:cNvPr>
          <p:cNvSpPr txBox="1"/>
          <p:nvPr/>
        </p:nvSpPr>
        <p:spPr>
          <a:xfrm>
            <a:off x="432144" y="6231623"/>
            <a:ext cx="5436000" cy="293721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tIns="0" bIns="108000" rtlCol="0" anchor="ctr">
            <a:spAutoFit/>
          </a:bodyPr>
          <a:lstStyle/>
          <a:p>
            <a:pPr algn="ctr"/>
            <a:r>
              <a:rPr lang="en-US" altLang="zh-CN" b="1" dirty="0">
                <a:solidFill>
                  <a:schemeClr val="accent1"/>
                </a:solidFill>
              </a:rPr>
              <a:t>Electronic System Level (ESL)Design</a:t>
            </a:r>
            <a:endParaRPr lang="zh-CN" altLang="en-US" b="1" dirty="0">
              <a:solidFill>
                <a:schemeClr val="accent1"/>
              </a:solidFill>
            </a:endParaRPr>
          </a:p>
        </p:txBody>
      </p:sp>
      <p:pic>
        <p:nvPicPr>
          <p:cNvPr id="31746" name="Picture 2" descr="ç¸å³å¾ç">
            <a:extLst>
              <a:ext uri="{FF2B5EF4-FFF2-40B4-BE49-F238E27FC236}">
                <a16:creationId xmlns:a16="http://schemas.microsoft.com/office/drawing/2014/main" id="{A5B0773A-E519-4AA1-84C8-A413B5E7C1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2957" y="1730453"/>
            <a:ext cx="2771999" cy="202650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" name="文本框 60">
            <a:extLst>
              <a:ext uri="{FF2B5EF4-FFF2-40B4-BE49-F238E27FC236}">
                <a16:creationId xmlns:a16="http://schemas.microsoft.com/office/drawing/2014/main" id="{504B158D-79F9-40A4-98FD-237DA3CFFF75}"/>
              </a:ext>
            </a:extLst>
          </p:cNvPr>
          <p:cNvSpPr txBox="1"/>
          <p:nvPr/>
        </p:nvSpPr>
        <p:spPr>
          <a:xfrm>
            <a:off x="3072957" y="980728"/>
            <a:ext cx="2771999" cy="663053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tIns="0" bIns="108000" rtlCol="0" anchor="ctr">
            <a:spAutoFit/>
          </a:bodyPr>
          <a:lstStyle/>
          <a:p>
            <a:pPr algn="ctr"/>
            <a:r>
              <a:rPr lang="en-US" altLang="zh-CN" b="1" dirty="0"/>
              <a:t>Motherboard Circuit Design</a:t>
            </a:r>
          </a:p>
          <a:p>
            <a:pPr algn="ctr"/>
            <a:r>
              <a:rPr lang="en-US" altLang="zh-CN" b="1" dirty="0">
                <a:solidFill>
                  <a:srgbClr val="0000FF"/>
                </a:solidFill>
              </a:rPr>
              <a:t>10 ICs/ PCB</a:t>
            </a:r>
          </a:p>
          <a:p>
            <a:pPr algn="ctr"/>
            <a:r>
              <a:rPr lang="en-US" altLang="zh-CN" b="1" dirty="0">
                <a:solidFill>
                  <a:schemeClr val="accent1"/>
                </a:solidFill>
              </a:rPr>
              <a:t>1~50G Devices</a:t>
            </a:r>
          </a:p>
        </p:txBody>
      </p:sp>
      <p:pic>
        <p:nvPicPr>
          <p:cNvPr id="31749" name="Picture 5" descr="ç¸å³å¾ç">
            <a:extLst>
              <a:ext uri="{FF2B5EF4-FFF2-40B4-BE49-F238E27FC236}">
                <a16:creationId xmlns:a16="http://schemas.microsoft.com/office/drawing/2014/main" id="{F1C20230-EA75-4586-93B8-2FD1EEE6C3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434" y="1787933"/>
            <a:ext cx="2276715" cy="1967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文本框 57">
            <a:extLst>
              <a:ext uri="{FF2B5EF4-FFF2-40B4-BE49-F238E27FC236}">
                <a16:creationId xmlns:a16="http://schemas.microsoft.com/office/drawing/2014/main" id="{D323E924-4586-41B6-80C6-232485A5AAA1}"/>
              </a:ext>
            </a:extLst>
          </p:cNvPr>
          <p:cNvSpPr txBox="1"/>
          <p:nvPr/>
        </p:nvSpPr>
        <p:spPr>
          <a:xfrm>
            <a:off x="348792" y="980728"/>
            <a:ext cx="2285999" cy="663053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tIns="0" bIns="108000" rtlCol="0" anchor="ctr">
            <a:spAutoFit/>
          </a:bodyPr>
          <a:lstStyle/>
          <a:p>
            <a:pPr algn="ctr"/>
            <a:r>
              <a:rPr lang="en-US" altLang="zh-CN" b="1" dirty="0"/>
              <a:t>Personal Computer:</a:t>
            </a:r>
          </a:p>
          <a:p>
            <a:pPr algn="ctr"/>
            <a:r>
              <a:rPr lang="en-US" altLang="zh-CN" b="1" dirty="0"/>
              <a:t>Hardware &amp; Software Design</a:t>
            </a:r>
          </a:p>
          <a:p>
            <a:pPr algn="ctr"/>
            <a:r>
              <a:rPr lang="en-US" altLang="zh-CN" b="1" dirty="0">
                <a:solidFill>
                  <a:srgbClr val="0000FF"/>
                </a:solidFill>
              </a:rPr>
              <a:t>1~10PCBs/System</a:t>
            </a:r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395F04CB-3246-4CFC-B972-5F92A0116A5F}"/>
              </a:ext>
            </a:extLst>
          </p:cNvPr>
          <p:cNvSpPr txBox="1"/>
          <p:nvPr/>
        </p:nvSpPr>
        <p:spPr>
          <a:xfrm>
            <a:off x="6086784" y="980728"/>
            <a:ext cx="2693356" cy="663053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tIns="0" bIns="108000" rtlCol="0" anchor="ctr">
            <a:spAutoFit/>
          </a:bodyPr>
          <a:lstStyle/>
          <a:p>
            <a:pPr algn="ctr"/>
            <a:r>
              <a:rPr lang="en-US" altLang="zh-CN" b="1" dirty="0"/>
              <a:t>Integrated Circuit Design</a:t>
            </a:r>
          </a:p>
          <a:p>
            <a:pPr algn="ctr"/>
            <a:r>
              <a:rPr lang="en-US" altLang="zh-CN" b="1" dirty="0">
                <a:solidFill>
                  <a:srgbClr val="0000FF"/>
                </a:solidFill>
              </a:rPr>
              <a:t> 100 Modules/ IC</a:t>
            </a:r>
          </a:p>
          <a:p>
            <a:pPr algn="ctr"/>
            <a:r>
              <a:rPr lang="en-US" altLang="zh-CN" b="1" dirty="0">
                <a:solidFill>
                  <a:srgbClr val="FF0000"/>
                </a:solidFill>
              </a:rPr>
              <a:t>0.25M~20G Devices</a:t>
            </a:r>
          </a:p>
        </p:txBody>
      </p: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FBC043AB-A0FD-4962-BB6E-C60FCE043BBC}"/>
              </a:ext>
            </a:extLst>
          </p:cNvPr>
          <p:cNvCxnSpPr>
            <a:cxnSpLocks/>
            <a:stCxn id="30" idx="0"/>
          </p:cNvCxnSpPr>
          <p:nvPr/>
        </p:nvCxnSpPr>
        <p:spPr bwMode="auto">
          <a:xfrm flipV="1">
            <a:off x="2063958" y="1700583"/>
            <a:ext cx="1520157" cy="1668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0" name="椭圆 29">
            <a:extLst>
              <a:ext uri="{FF2B5EF4-FFF2-40B4-BE49-F238E27FC236}">
                <a16:creationId xmlns:a16="http://schemas.microsoft.com/office/drawing/2014/main" id="{B99ED149-B1AF-4EF4-A74A-100E15AC788C}"/>
              </a:ext>
            </a:extLst>
          </p:cNvPr>
          <p:cNvSpPr/>
          <p:nvPr/>
        </p:nvSpPr>
        <p:spPr bwMode="auto">
          <a:xfrm>
            <a:off x="1704038" y="1867440"/>
            <a:ext cx="719840" cy="1296143"/>
          </a:xfrm>
          <a:prstGeom prst="ellipse">
            <a:avLst/>
          </a:prstGeom>
          <a:noFill/>
          <a:ln w="571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-2500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pitchFamily="2" charset="-122"/>
            </a:endParaRPr>
          </a:p>
        </p:txBody>
      </p:sp>
      <p:cxnSp>
        <p:nvCxnSpPr>
          <p:cNvPr id="69" name="直接连接符 68">
            <a:extLst>
              <a:ext uri="{FF2B5EF4-FFF2-40B4-BE49-F238E27FC236}">
                <a16:creationId xmlns:a16="http://schemas.microsoft.com/office/drawing/2014/main" id="{842971C6-11E2-470E-8BB3-17D088CFD82F}"/>
              </a:ext>
            </a:extLst>
          </p:cNvPr>
          <p:cNvCxnSpPr>
            <a:cxnSpLocks/>
            <a:stCxn id="30" idx="4"/>
          </p:cNvCxnSpPr>
          <p:nvPr/>
        </p:nvCxnSpPr>
        <p:spPr bwMode="auto">
          <a:xfrm>
            <a:off x="2063958" y="3163583"/>
            <a:ext cx="1539324" cy="57235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6" name="椭圆 65">
            <a:extLst>
              <a:ext uri="{FF2B5EF4-FFF2-40B4-BE49-F238E27FC236}">
                <a16:creationId xmlns:a16="http://schemas.microsoft.com/office/drawing/2014/main" id="{A67197AF-2990-418C-B5A2-0E3CD01C5414}"/>
              </a:ext>
            </a:extLst>
          </p:cNvPr>
          <p:cNvSpPr/>
          <p:nvPr/>
        </p:nvSpPr>
        <p:spPr bwMode="auto">
          <a:xfrm>
            <a:off x="4803272" y="2733639"/>
            <a:ext cx="376315" cy="424118"/>
          </a:xfrm>
          <a:prstGeom prst="ellipse">
            <a:avLst/>
          </a:prstGeom>
          <a:noFill/>
          <a:ln w="571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-2500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pitchFamily="2" charset="-122"/>
            </a:endParaRPr>
          </a:p>
        </p:txBody>
      </p:sp>
      <p:cxnSp>
        <p:nvCxnSpPr>
          <p:cNvPr id="78" name="直接连接符 77">
            <a:extLst>
              <a:ext uri="{FF2B5EF4-FFF2-40B4-BE49-F238E27FC236}">
                <a16:creationId xmlns:a16="http://schemas.microsoft.com/office/drawing/2014/main" id="{54FA0212-4CF4-4FA7-B568-C97A17C80C90}"/>
              </a:ext>
            </a:extLst>
          </p:cNvPr>
          <p:cNvCxnSpPr>
            <a:cxnSpLocks/>
            <a:stCxn id="66" idx="0"/>
          </p:cNvCxnSpPr>
          <p:nvPr/>
        </p:nvCxnSpPr>
        <p:spPr bwMode="auto">
          <a:xfrm flipV="1">
            <a:off x="4991430" y="1787935"/>
            <a:ext cx="1095354" cy="94570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5" name="直接连接符 94">
            <a:extLst>
              <a:ext uri="{FF2B5EF4-FFF2-40B4-BE49-F238E27FC236}">
                <a16:creationId xmlns:a16="http://schemas.microsoft.com/office/drawing/2014/main" id="{3D3E5CCA-FDE0-4D22-B696-F3EC37B16456}"/>
              </a:ext>
            </a:extLst>
          </p:cNvPr>
          <p:cNvCxnSpPr>
            <a:cxnSpLocks/>
            <a:endCxn id="66" idx="4"/>
          </p:cNvCxnSpPr>
          <p:nvPr/>
        </p:nvCxnSpPr>
        <p:spPr bwMode="auto">
          <a:xfrm flipH="1" flipV="1">
            <a:off x="4991430" y="3157757"/>
            <a:ext cx="1095354" cy="43359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31762" name="Picture 18" descr="âCPU  layoutâçå¾çæç´¢ç»æ">
            <a:extLst>
              <a:ext uri="{FF2B5EF4-FFF2-40B4-BE49-F238E27FC236}">
                <a16:creationId xmlns:a16="http://schemas.microsoft.com/office/drawing/2014/main" id="{EB743C63-A601-4B80-A668-B28866F55D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6784" y="1783044"/>
            <a:ext cx="2718633" cy="1861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4" name="Picture 2" descr="ç¸å³å¾ç">
            <a:extLst>
              <a:ext uri="{FF2B5EF4-FFF2-40B4-BE49-F238E27FC236}">
                <a16:creationId xmlns:a16="http://schemas.microsoft.com/office/drawing/2014/main" id="{86D1F589-B943-4089-9421-6144B09FB7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144" y="3928212"/>
            <a:ext cx="2309339" cy="2237092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5" name="Picture 24" descr="ç¸å³å¾ç">
            <a:extLst>
              <a:ext uri="{FF2B5EF4-FFF2-40B4-BE49-F238E27FC236}">
                <a16:creationId xmlns:a16="http://schemas.microsoft.com/office/drawing/2014/main" id="{9854511C-E750-4BB9-9EA2-84FF674F9D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8740" y="4149080"/>
            <a:ext cx="3156784" cy="1751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0744" name="组合 30743">
            <a:extLst>
              <a:ext uri="{FF2B5EF4-FFF2-40B4-BE49-F238E27FC236}">
                <a16:creationId xmlns:a16="http://schemas.microsoft.com/office/drawing/2014/main" id="{33301809-752C-43F6-B392-24A512C69945}"/>
              </a:ext>
            </a:extLst>
          </p:cNvPr>
          <p:cNvGrpSpPr/>
          <p:nvPr/>
        </p:nvGrpSpPr>
        <p:grpSpPr>
          <a:xfrm>
            <a:off x="6012390" y="3912665"/>
            <a:ext cx="2880090" cy="2108623"/>
            <a:chOff x="6012390" y="3874096"/>
            <a:chExt cx="2880090" cy="2108623"/>
          </a:xfrm>
        </p:grpSpPr>
        <p:sp>
          <p:nvSpPr>
            <p:cNvPr id="30742" name="矩形 30741">
              <a:extLst>
                <a:ext uri="{FF2B5EF4-FFF2-40B4-BE49-F238E27FC236}">
                  <a16:creationId xmlns:a16="http://schemas.microsoft.com/office/drawing/2014/main" id="{25347D21-BD2F-47B4-8456-2DE58AA004F1}"/>
                </a:ext>
              </a:extLst>
            </p:cNvPr>
            <p:cNvSpPr/>
            <p:nvPr/>
          </p:nvSpPr>
          <p:spPr bwMode="auto">
            <a:xfrm>
              <a:off x="6012390" y="3874096"/>
              <a:ext cx="2880090" cy="2108623"/>
            </a:xfrm>
            <a:prstGeom prst="rect">
              <a:avLst/>
            </a:prstGeom>
            <a:solidFill>
              <a:srgbClr val="CC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-2500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</a:endParaRPr>
            </a:p>
          </p:txBody>
        </p:sp>
        <p:graphicFrame>
          <p:nvGraphicFramePr>
            <p:cNvPr id="147" name="Object 14">
              <a:extLst>
                <a:ext uri="{FF2B5EF4-FFF2-40B4-BE49-F238E27FC236}">
                  <a16:creationId xmlns:a16="http://schemas.microsoft.com/office/drawing/2014/main" id="{526BD65F-2391-41DE-8E91-EF011EA7E36E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6123724" y="3951155"/>
            <a:ext cx="2644752" cy="19261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0215" name="CorelDRAW" r:id="rId9" imgW="5743575" imgH="4029075" progId="CorelDRAW.Graphic.9">
                    <p:embed/>
                  </p:oleObj>
                </mc:Choice>
                <mc:Fallback>
                  <p:oleObj name="CorelDRAW" r:id="rId9" imgW="5743575" imgH="4029075" progId="CorelDRAW.Graphic.9">
                    <p:embed/>
                    <p:pic>
                      <p:nvPicPr>
                        <p:cNvPr id="147" name="Object 14">
                          <a:extLst>
                            <a:ext uri="{FF2B5EF4-FFF2-40B4-BE49-F238E27FC236}">
                              <a16:creationId xmlns:a16="http://schemas.microsoft.com/office/drawing/2014/main" id="{526BD65F-2391-41DE-8E91-EF011EA7E36E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23724" y="3951155"/>
                          <a:ext cx="2644752" cy="192611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48" name="AutoShape 5">
            <a:extLst>
              <a:ext uri="{FF2B5EF4-FFF2-40B4-BE49-F238E27FC236}">
                <a16:creationId xmlns:a16="http://schemas.microsoft.com/office/drawing/2014/main" id="{8A0C7E97-0F57-492E-88C2-5AE5B8BB77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45501" y="6299199"/>
            <a:ext cx="2160588" cy="360363"/>
          </a:xfrm>
          <a:prstGeom prst="wedgeRoundRectCallout">
            <a:avLst>
              <a:gd name="adj1" fmla="val 22739"/>
              <a:gd name="adj2" fmla="val -120749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rgbClr val="FFC000"/>
            </a:solidFill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spcBef>
                <a:spcPct val="20000"/>
              </a:spcBef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l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Font typeface="Gungsuh" pitchFamily="18" charset="-127"/>
              <a:buChar char="-"/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Now, You are Here.</a:t>
            </a:r>
          </a:p>
        </p:txBody>
      </p:sp>
    </p:spTree>
    <p:extLst>
      <p:ext uri="{BB962C8B-B14F-4D97-AF65-F5344CB8AC3E}">
        <p14:creationId xmlns:p14="http://schemas.microsoft.com/office/powerpoint/2010/main" val="33042181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Great Idea #3: Abstraction Helps Us Manage Complexity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AF88401-22E9-4153-B0F5-3C3505E5B3D2}" type="datetime1">
              <a:rPr kumimoji="0" lang="zh-CN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2021/10/20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83AA37B-31F2-46EE-90A4-68D9AA6A4383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32" name="Group 49"/>
          <p:cNvGrpSpPr>
            <a:grpSpLocks/>
          </p:cNvGrpSpPr>
          <p:nvPr/>
        </p:nvGrpSpPr>
        <p:grpSpPr bwMode="auto">
          <a:xfrm>
            <a:off x="4139952" y="1212310"/>
            <a:ext cx="4878636" cy="5240338"/>
            <a:chOff x="709" y="624"/>
            <a:chExt cx="4537" cy="3301"/>
          </a:xfrm>
        </p:grpSpPr>
        <p:sp>
          <p:nvSpPr>
            <p:cNvPr id="33" name="Text Box 3"/>
            <p:cNvSpPr txBox="1">
              <a:spLocks noChangeArrowheads="1"/>
            </p:cNvSpPr>
            <p:nvPr/>
          </p:nvSpPr>
          <p:spPr bwMode="auto">
            <a:xfrm>
              <a:off x="1642" y="624"/>
              <a:ext cx="2462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l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Font typeface="Gungsuh" panose="02030600000101010101" pitchFamily="18" charset="-127"/>
                <a:buChar char="-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•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Solve a system of equations</a:t>
              </a:r>
            </a:p>
          </p:txBody>
        </p:sp>
        <p:grpSp>
          <p:nvGrpSpPr>
            <p:cNvPr id="34" name="Group 28"/>
            <p:cNvGrpSpPr>
              <a:grpSpLocks/>
            </p:cNvGrpSpPr>
            <p:nvPr/>
          </p:nvGrpSpPr>
          <p:grpSpPr bwMode="auto">
            <a:xfrm>
              <a:off x="709" y="1150"/>
              <a:ext cx="4537" cy="292"/>
              <a:chOff x="709" y="1115"/>
              <a:chExt cx="4537" cy="292"/>
            </a:xfrm>
          </p:grpSpPr>
          <p:sp>
            <p:nvSpPr>
              <p:cNvPr id="74" name="Text Box 4"/>
              <p:cNvSpPr txBox="1">
                <a:spLocks noChangeArrowheads="1"/>
              </p:cNvSpPr>
              <p:nvPr/>
            </p:nvSpPr>
            <p:spPr bwMode="auto">
              <a:xfrm>
                <a:off x="2150" y="1116"/>
                <a:ext cx="1091" cy="2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Font typeface="Gungsuh" panose="02030600000101010101" pitchFamily="18" charset="-127"/>
                  <a:buChar char="-"/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•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2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Gaussian </a:t>
                </a:r>
              </a:p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2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elimination</a:t>
                </a:r>
              </a:p>
            </p:txBody>
          </p:sp>
          <p:sp>
            <p:nvSpPr>
              <p:cNvPr id="75" name="Text Box 5"/>
              <p:cNvSpPr txBox="1">
                <a:spLocks noChangeArrowheads="1"/>
              </p:cNvSpPr>
              <p:nvPr/>
            </p:nvSpPr>
            <p:spPr bwMode="auto">
              <a:xfrm>
                <a:off x="3345" y="1115"/>
                <a:ext cx="865" cy="2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Font typeface="Gungsuh" panose="02030600000101010101" pitchFamily="18" charset="-127"/>
                  <a:buChar char="-"/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•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2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Jacobi</a:t>
                </a:r>
              </a:p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2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iteration</a:t>
                </a:r>
              </a:p>
            </p:txBody>
          </p:sp>
          <p:sp>
            <p:nvSpPr>
              <p:cNvPr id="76" name="Text Box 6"/>
              <p:cNvSpPr txBox="1">
                <a:spLocks noChangeArrowheads="1"/>
              </p:cNvSpPr>
              <p:nvPr/>
            </p:nvSpPr>
            <p:spPr bwMode="auto">
              <a:xfrm>
                <a:off x="709" y="1202"/>
                <a:ext cx="1415" cy="1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Font typeface="Gungsuh" panose="02030600000101010101" pitchFamily="18" charset="-127"/>
                  <a:buChar char="-"/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•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2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Red-black SOR</a:t>
                </a:r>
              </a:p>
            </p:txBody>
          </p:sp>
          <p:sp>
            <p:nvSpPr>
              <p:cNvPr id="77" name="Text Box 7"/>
              <p:cNvSpPr txBox="1">
                <a:spLocks noChangeArrowheads="1"/>
              </p:cNvSpPr>
              <p:nvPr/>
            </p:nvSpPr>
            <p:spPr bwMode="auto">
              <a:xfrm>
                <a:off x="4332" y="1202"/>
                <a:ext cx="914" cy="1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Font typeface="Gungsuh" panose="02030600000101010101" pitchFamily="18" charset="-127"/>
                  <a:buChar char="-"/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•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2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Multigrid</a:t>
                </a:r>
              </a:p>
            </p:txBody>
          </p:sp>
        </p:grpSp>
        <p:grpSp>
          <p:nvGrpSpPr>
            <p:cNvPr id="35" name="Group 23"/>
            <p:cNvGrpSpPr>
              <a:grpSpLocks/>
            </p:cNvGrpSpPr>
            <p:nvPr/>
          </p:nvGrpSpPr>
          <p:grpSpPr bwMode="auto">
            <a:xfrm>
              <a:off x="1277" y="1794"/>
              <a:ext cx="2948" cy="174"/>
              <a:chOff x="1133" y="1848"/>
              <a:chExt cx="2948" cy="174"/>
            </a:xfrm>
          </p:grpSpPr>
          <p:sp>
            <p:nvSpPr>
              <p:cNvPr id="70" name="Text Box 8"/>
              <p:cNvSpPr txBox="1">
                <a:spLocks noChangeArrowheads="1"/>
              </p:cNvSpPr>
              <p:nvPr/>
            </p:nvSpPr>
            <p:spPr bwMode="auto">
              <a:xfrm>
                <a:off x="1133" y="1848"/>
                <a:ext cx="1023" cy="1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Font typeface="Gungsuh" panose="02030600000101010101" pitchFamily="18" charset="-127"/>
                  <a:buChar char="-"/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•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FORTRAN</a:t>
                </a:r>
              </a:p>
            </p:txBody>
          </p:sp>
          <p:sp>
            <p:nvSpPr>
              <p:cNvPr id="71" name="Text Box 9"/>
              <p:cNvSpPr txBox="1">
                <a:spLocks noChangeArrowheads="1"/>
              </p:cNvSpPr>
              <p:nvPr/>
            </p:nvSpPr>
            <p:spPr bwMode="auto">
              <a:xfrm>
                <a:off x="2279" y="1848"/>
                <a:ext cx="323" cy="1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Font typeface="Gungsuh" panose="02030600000101010101" pitchFamily="18" charset="-127"/>
                  <a:buChar char="-"/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•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2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C</a:t>
                </a:r>
              </a:p>
            </p:txBody>
          </p:sp>
          <p:sp>
            <p:nvSpPr>
              <p:cNvPr id="72" name="Text Box 10"/>
              <p:cNvSpPr txBox="1">
                <a:spLocks noChangeArrowheads="1"/>
              </p:cNvSpPr>
              <p:nvPr/>
            </p:nvSpPr>
            <p:spPr bwMode="auto">
              <a:xfrm>
                <a:off x="2811" y="1848"/>
                <a:ext cx="519" cy="1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Font typeface="Gungsuh" panose="02030600000101010101" pitchFamily="18" charset="-127"/>
                  <a:buChar char="-"/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•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2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C++</a:t>
                </a:r>
              </a:p>
            </p:txBody>
          </p:sp>
          <p:sp>
            <p:nvSpPr>
              <p:cNvPr id="73" name="Text Box 11"/>
              <p:cNvSpPr txBox="1">
                <a:spLocks noChangeArrowheads="1"/>
              </p:cNvSpPr>
              <p:nvPr/>
            </p:nvSpPr>
            <p:spPr bwMode="auto">
              <a:xfrm>
                <a:off x="3508" y="1848"/>
                <a:ext cx="573" cy="1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Font typeface="Gungsuh" panose="02030600000101010101" pitchFamily="18" charset="-127"/>
                  <a:buChar char="-"/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•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2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Java</a:t>
                </a:r>
              </a:p>
            </p:txBody>
          </p:sp>
        </p:grpSp>
        <p:grpSp>
          <p:nvGrpSpPr>
            <p:cNvPr id="36" name="Group 24"/>
            <p:cNvGrpSpPr>
              <a:grpSpLocks/>
            </p:cNvGrpSpPr>
            <p:nvPr/>
          </p:nvGrpSpPr>
          <p:grpSpPr bwMode="auto">
            <a:xfrm>
              <a:off x="982" y="2263"/>
              <a:ext cx="3647" cy="174"/>
              <a:chOff x="694" y="2472"/>
              <a:chExt cx="3647" cy="174"/>
            </a:xfrm>
          </p:grpSpPr>
          <p:sp>
            <p:nvSpPr>
              <p:cNvPr id="67" name="Text Box 12"/>
              <p:cNvSpPr txBox="1">
                <a:spLocks noChangeArrowheads="1"/>
              </p:cNvSpPr>
              <p:nvPr/>
            </p:nvSpPr>
            <p:spPr bwMode="auto">
              <a:xfrm>
                <a:off x="2004" y="2472"/>
                <a:ext cx="874" cy="1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Font typeface="Gungsuh" panose="02030600000101010101" pitchFamily="18" charset="-127"/>
                  <a:buChar char="-"/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•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2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Intel x86</a:t>
                </a:r>
              </a:p>
            </p:txBody>
          </p:sp>
          <p:sp>
            <p:nvSpPr>
              <p:cNvPr id="68" name="Text Box 13"/>
              <p:cNvSpPr txBox="1">
                <a:spLocks noChangeArrowheads="1"/>
              </p:cNvSpPr>
              <p:nvPr/>
            </p:nvSpPr>
            <p:spPr bwMode="auto">
              <a:xfrm>
                <a:off x="694" y="2472"/>
                <a:ext cx="1142" cy="1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Font typeface="Gungsuh" panose="02030600000101010101" pitchFamily="18" charset="-127"/>
                  <a:buChar char="-"/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•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2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Sun SPARC</a:t>
                </a:r>
              </a:p>
            </p:txBody>
          </p:sp>
          <p:sp>
            <p:nvSpPr>
              <p:cNvPr id="69" name="Text Box 14"/>
              <p:cNvSpPr txBox="1">
                <a:spLocks noChangeArrowheads="1"/>
              </p:cNvSpPr>
              <p:nvPr/>
            </p:nvSpPr>
            <p:spPr bwMode="auto">
              <a:xfrm>
                <a:off x="3047" y="2472"/>
                <a:ext cx="1294" cy="1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Font typeface="Gungsuh" panose="02030600000101010101" pitchFamily="18" charset="-127"/>
                  <a:buChar char="-"/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•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2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IBM PowerPC</a:t>
                </a:r>
              </a:p>
            </p:txBody>
          </p:sp>
        </p:grpSp>
        <p:grpSp>
          <p:nvGrpSpPr>
            <p:cNvPr id="37" name="Group 25"/>
            <p:cNvGrpSpPr>
              <a:grpSpLocks/>
            </p:cNvGrpSpPr>
            <p:nvPr/>
          </p:nvGrpSpPr>
          <p:grpSpPr bwMode="auto">
            <a:xfrm>
              <a:off x="1362" y="2733"/>
              <a:ext cx="3161" cy="232"/>
              <a:chOff x="1074" y="2928"/>
              <a:chExt cx="3161" cy="232"/>
            </a:xfrm>
          </p:grpSpPr>
          <p:sp>
            <p:nvSpPr>
              <p:cNvPr id="64" name="Text Box 15"/>
              <p:cNvSpPr txBox="1">
                <a:spLocks noChangeArrowheads="1"/>
              </p:cNvSpPr>
              <p:nvPr/>
            </p:nvSpPr>
            <p:spPr bwMode="auto">
              <a:xfrm>
                <a:off x="1074" y="2986"/>
                <a:ext cx="1006" cy="1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Font typeface="Gungsuh" panose="02030600000101010101" pitchFamily="18" charset="-127"/>
                  <a:buChar char="-"/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•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2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Pentium 4</a:t>
                </a:r>
              </a:p>
            </p:txBody>
          </p:sp>
          <p:sp>
            <p:nvSpPr>
              <p:cNvPr id="65" name="Text Box 16"/>
              <p:cNvSpPr txBox="1">
                <a:spLocks noChangeArrowheads="1"/>
              </p:cNvSpPr>
              <p:nvPr/>
            </p:nvSpPr>
            <p:spPr bwMode="auto">
              <a:xfrm>
                <a:off x="1892" y="2928"/>
                <a:ext cx="1098" cy="1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Font typeface="Gungsuh" panose="02030600000101010101" pitchFamily="18" charset="-127"/>
                  <a:buChar char="-"/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•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2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Core 2 Duo</a:t>
                </a:r>
              </a:p>
            </p:txBody>
          </p:sp>
          <p:sp>
            <p:nvSpPr>
              <p:cNvPr id="66" name="Text Box 17"/>
              <p:cNvSpPr txBox="1">
                <a:spLocks noChangeArrowheads="1"/>
              </p:cNvSpPr>
              <p:nvPr/>
            </p:nvSpPr>
            <p:spPr bwMode="auto">
              <a:xfrm>
                <a:off x="2824" y="2986"/>
                <a:ext cx="1411" cy="1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Font typeface="Gungsuh" panose="02030600000101010101" pitchFamily="18" charset="-127"/>
                  <a:buChar char="-"/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•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2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AMD Athlon X2</a:t>
                </a:r>
              </a:p>
            </p:txBody>
          </p:sp>
        </p:grpSp>
        <p:grpSp>
          <p:nvGrpSpPr>
            <p:cNvPr id="38" name="Group 26"/>
            <p:cNvGrpSpPr>
              <a:grpSpLocks/>
            </p:cNvGrpSpPr>
            <p:nvPr/>
          </p:nvGrpSpPr>
          <p:grpSpPr bwMode="auto">
            <a:xfrm>
              <a:off x="1257" y="3202"/>
              <a:ext cx="3482" cy="174"/>
              <a:chOff x="1017" y="3288"/>
              <a:chExt cx="3482" cy="174"/>
            </a:xfrm>
          </p:grpSpPr>
          <p:sp>
            <p:nvSpPr>
              <p:cNvPr id="62" name="Text Box 18"/>
              <p:cNvSpPr txBox="1">
                <a:spLocks noChangeArrowheads="1"/>
              </p:cNvSpPr>
              <p:nvPr/>
            </p:nvSpPr>
            <p:spPr bwMode="auto">
              <a:xfrm>
                <a:off x="1017" y="3288"/>
                <a:ext cx="1685" cy="1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Font typeface="Gungsuh" panose="02030600000101010101" pitchFamily="18" charset="-127"/>
                  <a:buChar char="-"/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•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2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Ripple-carry adder</a:t>
                </a:r>
              </a:p>
            </p:txBody>
          </p:sp>
          <p:sp>
            <p:nvSpPr>
              <p:cNvPr id="63" name="Text Box 19"/>
              <p:cNvSpPr txBox="1">
                <a:spLocks noChangeArrowheads="1"/>
              </p:cNvSpPr>
              <p:nvPr/>
            </p:nvSpPr>
            <p:spPr bwMode="auto">
              <a:xfrm>
                <a:off x="2469" y="3288"/>
                <a:ext cx="2030" cy="1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Font typeface="Gungsuh" panose="02030600000101010101" pitchFamily="18" charset="-127"/>
                  <a:buChar char="-"/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•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2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Carry-lookahead adder</a:t>
                </a:r>
              </a:p>
            </p:txBody>
          </p:sp>
        </p:grpSp>
        <p:grpSp>
          <p:nvGrpSpPr>
            <p:cNvPr id="39" name="Group 27"/>
            <p:cNvGrpSpPr>
              <a:grpSpLocks/>
            </p:cNvGrpSpPr>
            <p:nvPr/>
          </p:nvGrpSpPr>
          <p:grpSpPr bwMode="auto">
            <a:xfrm>
              <a:off x="1259" y="3696"/>
              <a:ext cx="3608" cy="229"/>
              <a:chOff x="1259" y="3696"/>
              <a:chExt cx="3608" cy="229"/>
            </a:xfrm>
          </p:grpSpPr>
          <p:sp>
            <p:nvSpPr>
              <p:cNvPr id="59" name="Text Box 20"/>
              <p:cNvSpPr txBox="1">
                <a:spLocks noChangeArrowheads="1"/>
              </p:cNvSpPr>
              <p:nvPr/>
            </p:nvSpPr>
            <p:spPr bwMode="auto">
              <a:xfrm>
                <a:off x="1259" y="3751"/>
                <a:ext cx="1210" cy="1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Font typeface="Gungsuh" panose="02030600000101010101" pitchFamily="18" charset="-127"/>
                  <a:buChar char="-"/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•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2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Static CMOS</a:t>
                </a:r>
              </a:p>
            </p:txBody>
          </p:sp>
          <p:sp>
            <p:nvSpPr>
              <p:cNvPr id="60" name="Text Box 21"/>
              <p:cNvSpPr txBox="1">
                <a:spLocks noChangeArrowheads="1"/>
              </p:cNvSpPr>
              <p:nvPr/>
            </p:nvSpPr>
            <p:spPr bwMode="auto">
              <a:xfrm>
                <a:off x="2200" y="3751"/>
                <a:ext cx="1452" cy="1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Font typeface="Gungsuh" panose="02030600000101010101" pitchFamily="18" charset="-127"/>
                  <a:buChar char="-"/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•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2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Dynamic CMOS</a:t>
                </a:r>
              </a:p>
            </p:txBody>
          </p:sp>
          <p:sp>
            <p:nvSpPr>
              <p:cNvPr id="61" name="Text Box 22"/>
              <p:cNvSpPr txBox="1">
                <a:spLocks noChangeArrowheads="1"/>
              </p:cNvSpPr>
              <p:nvPr/>
            </p:nvSpPr>
            <p:spPr bwMode="auto">
              <a:xfrm>
                <a:off x="3331" y="3696"/>
                <a:ext cx="1536" cy="1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Font typeface="Gungsuh" panose="02030600000101010101" pitchFamily="18" charset="-127"/>
                  <a:buChar char="-"/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•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2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Nanomechanical</a:t>
                </a:r>
              </a:p>
            </p:txBody>
          </p:sp>
        </p:grpSp>
        <p:sp>
          <p:nvSpPr>
            <p:cNvPr id="40" name="Line 29"/>
            <p:cNvSpPr>
              <a:spLocks noChangeShapeType="1"/>
            </p:cNvSpPr>
            <p:nvPr/>
          </p:nvSpPr>
          <p:spPr bwMode="auto">
            <a:xfrm flipH="1">
              <a:off x="1728" y="912"/>
              <a:ext cx="960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1" name="Line 30"/>
            <p:cNvSpPr>
              <a:spLocks noChangeShapeType="1"/>
            </p:cNvSpPr>
            <p:nvPr/>
          </p:nvSpPr>
          <p:spPr bwMode="auto">
            <a:xfrm>
              <a:off x="2688" y="912"/>
              <a:ext cx="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2" name="Line 31"/>
            <p:cNvSpPr>
              <a:spLocks noChangeShapeType="1"/>
            </p:cNvSpPr>
            <p:nvPr/>
          </p:nvSpPr>
          <p:spPr bwMode="auto">
            <a:xfrm>
              <a:off x="2688" y="912"/>
              <a:ext cx="1008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3" name="Line 32"/>
            <p:cNvSpPr>
              <a:spLocks noChangeShapeType="1"/>
            </p:cNvSpPr>
            <p:nvPr/>
          </p:nvSpPr>
          <p:spPr bwMode="auto">
            <a:xfrm>
              <a:off x="2688" y="912"/>
              <a:ext cx="1824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4" name="Line 33"/>
            <p:cNvSpPr>
              <a:spLocks noChangeShapeType="1"/>
            </p:cNvSpPr>
            <p:nvPr/>
          </p:nvSpPr>
          <p:spPr bwMode="auto">
            <a:xfrm flipH="1">
              <a:off x="2112" y="1536"/>
              <a:ext cx="576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5" name="Line 34"/>
            <p:cNvSpPr>
              <a:spLocks noChangeShapeType="1"/>
            </p:cNvSpPr>
            <p:nvPr/>
          </p:nvSpPr>
          <p:spPr bwMode="auto">
            <a:xfrm flipH="1">
              <a:off x="2592" y="1536"/>
              <a:ext cx="96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6" name="Line 35"/>
            <p:cNvSpPr>
              <a:spLocks noChangeShapeType="1"/>
            </p:cNvSpPr>
            <p:nvPr/>
          </p:nvSpPr>
          <p:spPr bwMode="auto">
            <a:xfrm>
              <a:off x="2688" y="1536"/>
              <a:ext cx="384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7" name="Line 36"/>
            <p:cNvSpPr>
              <a:spLocks noChangeShapeType="1"/>
            </p:cNvSpPr>
            <p:nvPr/>
          </p:nvSpPr>
          <p:spPr bwMode="auto">
            <a:xfrm>
              <a:off x="2688" y="1536"/>
              <a:ext cx="1056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" name="Line 37"/>
            <p:cNvSpPr>
              <a:spLocks noChangeShapeType="1"/>
            </p:cNvSpPr>
            <p:nvPr/>
          </p:nvSpPr>
          <p:spPr bwMode="auto">
            <a:xfrm flipH="1">
              <a:off x="1920" y="2016"/>
              <a:ext cx="624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9" name="Line 38"/>
            <p:cNvSpPr>
              <a:spLocks noChangeShapeType="1"/>
            </p:cNvSpPr>
            <p:nvPr/>
          </p:nvSpPr>
          <p:spPr bwMode="auto">
            <a:xfrm>
              <a:off x="2544" y="2016"/>
              <a:ext cx="48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0" name="Line 39"/>
            <p:cNvSpPr>
              <a:spLocks noChangeShapeType="1"/>
            </p:cNvSpPr>
            <p:nvPr/>
          </p:nvSpPr>
          <p:spPr bwMode="auto">
            <a:xfrm>
              <a:off x="2544" y="2016"/>
              <a:ext cx="96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1" name="Line 40"/>
            <p:cNvSpPr>
              <a:spLocks noChangeShapeType="1"/>
            </p:cNvSpPr>
            <p:nvPr/>
          </p:nvSpPr>
          <p:spPr bwMode="auto">
            <a:xfrm flipH="1">
              <a:off x="2112" y="2448"/>
              <a:ext cx="576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2" name="Line 41"/>
            <p:cNvSpPr>
              <a:spLocks noChangeShapeType="1"/>
            </p:cNvSpPr>
            <p:nvPr/>
          </p:nvSpPr>
          <p:spPr bwMode="auto">
            <a:xfrm>
              <a:off x="2688" y="2448"/>
              <a:ext cx="48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3" name="Line 42"/>
            <p:cNvSpPr>
              <a:spLocks noChangeShapeType="1"/>
            </p:cNvSpPr>
            <p:nvPr/>
          </p:nvSpPr>
          <p:spPr bwMode="auto">
            <a:xfrm>
              <a:off x="2688" y="2448"/>
              <a:ext cx="816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4" name="Line 43"/>
            <p:cNvSpPr>
              <a:spLocks noChangeShapeType="1"/>
            </p:cNvSpPr>
            <p:nvPr/>
          </p:nvSpPr>
          <p:spPr bwMode="auto">
            <a:xfrm flipH="1">
              <a:off x="2448" y="2976"/>
              <a:ext cx="288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5" name="Line 44"/>
            <p:cNvSpPr>
              <a:spLocks noChangeShapeType="1"/>
            </p:cNvSpPr>
            <p:nvPr/>
          </p:nvSpPr>
          <p:spPr bwMode="auto">
            <a:xfrm>
              <a:off x="2736" y="2976"/>
              <a:ext cx="336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6" name="Line 46"/>
            <p:cNvSpPr>
              <a:spLocks noChangeShapeType="1"/>
            </p:cNvSpPr>
            <p:nvPr/>
          </p:nvSpPr>
          <p:spPr bwMode="auto">
            <a:xfrm flipH="1">
              <a:off x="1920" y="3408"/>
              <a:ext cx="1488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7" name="Line 47"/>
            <p:cNvSpPr>
              <a:spLocks noChangeShapeType="1"/>
            </p:cNvSpPr>
            <p:nvPr/>
          </p:nvSpPr>
          <p:spPr bwMode="auto">
            <a:xfrm flipH="1">
              <a:off x="2880" y="3408"/>
              <a:ext cx="528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8" name="Line 48"/>
            <p:cNvSpPr>
              <a:spLocks noChangeShapeType="1"/>
            </p:cNvSpPr>
            <p:nvPr/>
          </p:nvSpPr>
          <p:spPr bwMode="auto">
            <a:xfrm>
              <a:off x="3408" y="3408"/>
              <a:ext cx="379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89" name="矩形 88">
            <a:extLst>
              <a:ext uri="{FF2B5EF4-FFF2-40B4-BE49-F238E27FC236}">
                <a16:creationId xmlns:a16="http://schemas.microsoft.com/office/drawing/2014/main" id="{05AC6AD7-85A8-4E74-80DB-6A9CCCCDD284}"/>
              </a:ext>
            </a:extLst>
          </p:cNvPr>
          <p:cNvSpPr/>
          <p:nvPr/>
        </p:nvSpPr>
        <p:spPr bwMode="auto">
          <a:xfrm>
            <a:off x="4374637" y="3723709"/>
            <a:ext cx="4698522" cy="443420"/>
          </a:xfrm>
          <a:prstGeom prst="rect">
            <a:avLst/>
          </a:prstGeom>
          <a:noFill/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-2500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90" name="矩形 89">
            <a:extLst>
              <a:ext uri="{FF2B5EF4-FFF2-40B4-BE49-F238E27FC236}">
                <a16:creationId xmlns:a16="http://schemas.microsoft.com/office/drawing/2014/main" id="{2B0E4F1C-5F22-40A1-A2F0-E9F5D5FF0A15}"/>
              </a:ext>
            </a:extLst>
          </p:cNvPr>
          <p:cNvSpPr/>
          <p:nvPr/>
        </p:nvSpPr>
        <p:spPr bwMode="auto">
          <a:xfrm>
            <a:off x="4265966" y="1130300"/>
            <a:ext cx="4698522" cy="443420"/>
          </a:xfrm>
          <a:prstGeom prst="rect">
            <a:avLst/>
          </a:prstGeom>
          <a:noFill/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-2500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grpSp>
        <p:nvGrpSpPr>
          <p:cNvPr id="91" name="组合 90">
            <a:extLst>
              <a:ext uri="{FF2B5EF4-FFF2-40B4-BE49-F238E27FC236}">
                <a16:creationId xmlns:a16="http://schemas.microsoft.com/office/drawing/2014/main" id="{208D5C12-FE93-4CC4-8771-EFE38D3D5B5D}"/>
              </a:ext>
            </a:extLst>
          </p:cNvPr>
          <p:cNvGrpSpPr/>
          <p:nvPr/>
        </p:nvGrpSpPr>
        <p:grpSpPr>
          <a:xfrm>
            <a:off x="245196" y="1210268"/>
            <a:ext cx="3663217" cy="5115084"/>
            <a:chOff x="468313" y="1446213"/>
            <a:chExt cx="4225925" cy="4192587"/>
          </a:xfrm>
        </p:grpSpPr>
        <p:sp>
          <p:nvSpPr>
            <p:cNvPr id="92" name="AutoShape 3">
              <a:extLst>
                <a:ext uri="{FF2B5EF4-FFF2-40B4-BE49-F238E27FC236}">
                  <a16:creationId xmlns:a16="http://schemas.microsoft.com/office/drawing/2014/main" id="{2C10F0D1-C173-44D5-B515-5860AEC4E4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313" y="1849438"/>
              <a:ext cx="4225925" cy="403225"/>
            </a:xfrm>
            <a:prstGeom prst="roundRect">
              <a:avLst>
                <a:gd name="adj" fmla="val 16667"/>
              </a:avLst>
            </a:prstGeom>
            <a:solidFill>
              <a:srgbClr val="C3D69B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29" tIns="45714" rIns="91429" bIns="45714" anchor="ctr"/>
            <a:lstStyle>
              <a:lvl1pPr defTabSz="820738">
                <a:spcBef>
                  <a:spcPct val="20000"/>
                </a:spcBef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defTabSz="820738">
                <a:spcBef>
                  <a:spcPct val="20000"/>
                </a:spcBef>
                <a:buFont typeface="Wingdings" panose="05000000000000000000" pitchFamily="2" charset="2"/>
                <a:buChar char="l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 defTabSz="820738">
                <a:spcBef>
                  <a:spcPct val="20000"/>
                </a:spcBef>
                <a:buFont typeface="Gungsuh" panose="02030600000101010101" pitchFamily="18" charset="-127"/>
                <a:buChar char="-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defTabSz="820738">
                <a:spcBef>
                  <a:spcPct val="20000"/>
                </a:spcBef>
                <a:buChar char="•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defTabSz="820738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defTabSz="820738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defTabSz="820738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defTabSz="820738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defTabSz="820738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82073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宋体" panose="02010600030101010101" pitchFamily="2" charset="-122"/>
                  <a:cs typeface="+mn-cs"/>
                </a:rPr>
                <a:t>Algorithm and Data Structure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3" name="AutoShape 4">
              <a:extLst>
                <a:ext uri="{FF2B5EF4-FFF2-40B4-BE49-F238E27FC236}">
                  <a16:creationId xmlns:a16="http://schemas.microsoft.com/office/drawing/2014/main" id="{357ABF6D-49A8-46FE-B227-5FA3074317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313" y="3933825"/>
              <a:ext cx="4225925" cy="392113"/>
            </a:xfrm>
            <a:prstGeom prst="roundRect">
              <a:avLst>
                <a:gd name="adj" fmla="val 16667"/>
              </a:avLst>
            </a:prstGeom>
            <a:solidFill>
              <a:srgbClr val="99CCFF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29" tIns="45714" rIns="91429" bIns="45714" anchor="ctr"/>
            <a:lstStyle>
              <a:lvl1pPr defTabSz="820738">
                <a:spcBef>
                  <a:spcPct val="20000"/>
                </a:spcBef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defTabSz="820738">
                <a:spcBef>
                  <a:spcPct val="20000"/>
                </a:spcBef>
                <a:buFont typeface="Wingdings" panose="05000000000000000000" pitchFamily="2" charset="2"/>
                <a:buChar char="l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 defTabSz="820738">
                <a:spcBef>
                  <a:spcPct val="20000"/>
                </a:spcBef>
                <a:buFont typeface="Gungsuh" panose="02030600000101010101" pitchFamily="18" charset="-127"/>
                <a:buChar char="-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defTabSz="820738">
                <a:spcBef>
                  <a:spcPct val="20000"/>
                </a:spcBef>
                <a:buChar char="•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defTabSz="820738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defTabSz="820738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defTabSz="820738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defTabSz="820738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defTabSz="820738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82073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宋体" panose="02010600030101010101" pitchFamily="2" charset="-122"/>
                  <a:cs typeface="+mn-cs"/>
                </a:rPr>
                <a:t>Gates/Register-Transfer Level (RTL)</a:t>
              </a:r>
            </a:p>
          </p:txBody>
        </p:sp>
        <p:sp>
          <p:nvSpPr>
            <p:cNvPr id="94" name="AutoShape 5">
              <a:extLst>
                <a:ext uri="{FF2B5EF4-FFF2-40B4-BE49-F238E27FC236}">
                  <a16:creationId xmlns:a16="http://schemas.microsoft.com/office/drawing/2014/main" id="{E1C94568-5CA8-45C1-B629-827DDE2DDD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313" y="1446213"/>
              <a:ext cx="4217987" cy="403225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29" tIns="45714" rIns="91429" bIns="45714" anchor="ctr"/>
            <a:lstStyle>
              <a:lvl1pPr defTabSz="820738">
                <a:spcBef>
                  <a:spcPct val="20000"/>
                </a:spcBef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defTabSz="820738">
                <a:spcBef>
                  <a:spcPct val="20000"/>
                </a:spcBef>
                <a:buFont typeface="Wingdings" panose="05000000000000000000" pitchFamily="2" charset="2"/>
                <a:buChar char="l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 defTabSz="820738">
                <a:spcBef>
                  <a:spcPct val="20000"/>
                </a:spcBef>
                <a:buFont typeface="Gungsuh" panose="02030600000101010101" pitchFamily="18" charset="-127"/>
                <a:buChar char="-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defTabSz="820738">
                <a:spcBef>
                  <a:spcPct val="20000"/>
                </a:spcBef>
                <a:buChar char="•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defTabSz="820738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defTabSz="820738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defTabSz="820738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defTabSz="820738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defTabSz="820738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82073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 pitchFamily="34" charset="0"/>
                  <a:ea typeface="宋体" panose="02010600030101010101" pitchFamily="2" charset="-122"/>
                  <a:cs typeface="+mn-cs"/>
                </a:rPr>
                <a:t>Application</a:t>
              </a:r>
            </a:p>
          </p:txBody>
        </p:sp>
        <p:sp>
          <p:nvSpPr>
            <p:cNvPr id="95" name="AutoShape 6">
              <a:extLst>
                <a:ext uri="{FF2B5EF4-FFF2-40B4-BE49-F238E27FC236}">
                  <a16:creationId xmlns:a16="http://schemas.microsoft.com/office/drawing/2014/main" id="{078434B0-DF55-43D2-97AB-067635DCDD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313" y="3059113"/>
              <a:ext cx="4225925" cy="471487"/>
            </a:xfrm>
            <a:prstGeom prst="roundRect">
              <a:avLst>
                <a:gd name="adj" fmla="val 16667"/>
              </a:avLst>
            </a:prstGeom>
            <a:solidFill>
              <a:srgbClr val="FF0000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29" tIns="45714" rIns="91429" bIns="45714" anchor="ctr"/>
            <a:lstStyle>
              <a:lvl1pPr defTabSz="820738">
                <a:spcBef>
                  <a:spcPct val="20000"/>
                </a:spcBef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defTabSz="820738">
                <a:spcBef>
                  <a:spcPct val="20000"/>
                </a:spcBef>
                <a:buFont typeface="Wingdings" panose="05000000000000000000" pitchFamily="2" charset="2"/>
                <a:buChar char="l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 defTabSz="820738">
                <a:spcBef>
                  <a:spcPct val="20000"/>
                </a:spcBef>
                <a:buFont typeface="Gungsuh" panose="02030600000101010101" pitchFamily="18" charset="-127"/>
                <a:buChar char="-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defTabSz="820738">
                <a:spcBef>
                  <a:spcPct val="20000"/>
                </a:spcBef>
                <a:buChar char="•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defTabSz="820738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defTabSz="820738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defTabSz="820738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defTabSz="820738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defTabSz="820738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82073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ea typeface="宋体" panose="02010600030101010101" pitchFamily="2" charset="-122"/>
                  <a:cs typeface="+mn-cs"/>
                </a:rPr>
                <a:t>Instruction Set Architecture (ISA)</a:t>
              </a:r>
            </a:p>
          </p:txBody>
        </p:sp>
        <p:sp>
          <p:nvSpPr>
            <p:cNvPr id="96" name="AutoShape 7">
              <a:extLst>
                <a:ext uri="{FF2B5EF4-FFF2-40B4-BE49-F238E27FC236}">
                  <a16:creationId xmlns:a16="http://schemas.microsoft.com/office/drawing/2014/main" id="{04E43027-11E9-4BBA-8113-FD288165EF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313" y="2655888"/>
              <a:ext cx="4214812" cy="403225"/>
            </a:xfrm>
            <a:prstGeom prst="roundRect">
              <a:avLst>
                <a:gd name="adj" fmla="val 16667"/>
              </a:avLst>
            </a:prstGeom>
            <a:solidFill>
              <a:schemeClr val="accent2">
                <a:lumMod val="40000"/>
                <a:lumOff val="60000"/>
              </a:schemeClr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29" tIns="45714" rIns="91429" bIns="45714" anchor="ctr"/>
            <a:lstStyle>
              <a:lvl1pPr defTabSz="820738">
                <a:spcBef>
                  <a:spcPct val="20000"/>
                </a:spcBef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defTabSz="820738">
                <a:spcBef>
                  <a:spcPct val="20000"/>
                </a:spcBef>
                <a:buFont typeface="Wingdings" panose="05000000000000000000" pitchFamily="2" charset="2"/>
                <a:buChar char="l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 defTabSz="820738">
                <a:spcBef>
                  <a:spcPct val="20000"/>
                </a:spcBef>
                <a:buFont typeface="Gungsuh" panose="02030600000101010101" pitchFamily="18" charset="-127"/>
                <a:buChar char="-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defTabSz="820738">
                <a:spcBef>
                  <a:spcPct val="20000"/>
                </a:spcBef>
                <a:buChar char="•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defTabSz="820738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defTabSz="820738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defTabSz="820738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defTabSz="820738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defTabSz="820738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82073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宋体" panose="02010600030101010101" pitchFamily="2" charset="-122"/>
                  <a:cs typeface="+mn-cs"/>
                </a:rPr>
                <a:t>Operating System/Virtual Machines</a:t>
              </a:r>
            </a:p>
          </p:txBody>
        </p:sp>
        <p:sp>
          <p:nvSpPr>
            <p:cNvPr id="97" name="AutoShape 8">
              <a:extLst>
                <a:ext uri="{FF2B5EF4-FFF2-40B4-BE49-F238E27FC236}">
                  <a16:creationId xmlns:a16="http://schemas.microsoft.com/office/drawing/2014/main" id="{42130CB5-CC4E-4B36-8F60-19F83864EC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313" y="3530600"/>
              <a:ext cx="4225925" cy="403225"/>
            </a:xfrm>
            <a:prstGeom prst="roundRect">
              <a:avLst>
                <a:gd name="adj" fmla="val 16667"/>
              </a:avLst>
            </a:prstGeom>
            <a:solidFill>
              <a:srgbClr val="99CCFF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29" tIns="45714" rIns="91429" bIns="45714" anchor="ctr"/>
            <a:lstStyle>
              <a:lvl1pPr defTabSz="820738">
                <a:spcBef>
                  <a:spcPct val="20000"/>
                </a:spcBef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defTabSz="820738">
                <a:spcBef>
                  <a:spcPct val="20000"/>
                </a:spcBef>
                <a:buFont typeface="Wingdings" panose="05000000000000000000" pitchFamily="2" charset="2"/>
                <a:buChar char="l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 defTabSz="820738">
                <a:spcBef>
                  <a:spcPct val="20000"/>
                </a:spcBef>
                <a:buFont typeface="Gungsuh" panose="02030600000101010101" pitchFamily="18" charset="-127"/>
                <a:buChar char="-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defTabSz="820738">
                <a:spcBef>
                  <a:spcPct val="20000"/>
                </a:spcBef>
                <a:buChar char="•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defTabSz="820738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defTabSz="820738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defTabSz="820738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defTabSz="820738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defTabSz="820738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82073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宋体" panose="02010600030101010101" pitchFamily="2" charset="-122"/>
                  <a:cs typeface="+mn-cs"/>
                </a:rPr>
                <a:t>Microarchitecture</a:t>
              </a:r>
            </a:p>
          </p:txBody>
        </p:sp>
        <p:sp>
          <p:nvSpPr>
            <p:cNvPr id="98" name="AutoShape 9">
              <a:extLst>
                <a:ext uri="{FF2B5EF4-FFF2-40B4-BE49-F238E27FC236}">
                  <a16:creationId xmlns:a16="http://schemas.microsoft.com/office/drawing/2014/main" id="{6E0F1BA5-89D3-4437-8856-FFB566E243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313" y="4740275"/>
              <a:ext cx="4225925" cy="458788"/>
            </a:xfrm>
            <a:prstGeom prst="roundRect">
              <a:avLst>
                <a:gd name="adj" fmla="val 16667"/>
              </a:avLst>
            </a:prstGeom>
            <a:solidFill>
              <a:srgbClr val="99CCFF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29" tIns="45714" rIns="91429" bIns="45714" anchor="ctr"/>
            <a:lstStyle>
              <a:lvl1pPr defTabSz="820738">
                <a:spcBef>
                  <a:spcPct val="20000"/>
                </a:spcBef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defTabSz="820738">
                <a:spcBef>
                  <a:spcPct val="20000"/>
                </a:spcBef>
                <a:buFont typeface="Wingdings" panose="05000000000000000000" pitchFamily="2" charset="2"/>
                <a:buChar char="l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 defTabSz="820738">
                <a:spcBef>
                  <a:spcPct val="20000"/>
                </a:spcBef>
                <a:buFont typeface="Gungsuh" panose="02030600000101010101" pitchFamily="18" charset="-127"/>
                <a:buChar char="-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defTabSz="820738">
                <a:spcBef>
                  <a:spcPct val="20000"/>
                </a:spcBef>
                <a:buChar char="•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defTabSz="820738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defTabSz="820738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defTabSz="820738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defTabSz="820738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defTabSz="820738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82073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宋体" panose="02010600030101010101" pitchFamily="2" charset="-122"/>
                  <a:cs typeface="+mn-cs"/>
                </a:rPr>
                <a:t>Electronic Devices</a:t>
              </a:r>
            </a:p>
          </p:txBody>
        </p:sp>
        <p:sp>
          <p:nvSpPr>
            <p:cNvPr id="99" name="AutoShape 10">
              <a:extLst>
                <a:ext uri="{FF2B5EF4-FFF2-40B4-BE49-F238E27FC236}">
                  <a16:creationId xmlns:a16="http://schemas.microsoft.com/office/drawing/2014/main" id="{B6FFA4A0-4F30-490C-8A53-39941D9A02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313" y="2252663"/>
              <a:ext cx="4225925" cy="403225"/>
            </a:xfrm>
            <a:prstGeom prst="roundRect">
              <a:avLst>
                <a:gd name="adj" fmla="val 16667"/>
              </a:avLst>
            </a:prstGeom>
            <a:solidFill>
              <a:schemeClr val="accent2">
                <a:lumMod val="40000"/>
                <a:lumOff val="60000"/>
              </a:schemeClr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29" tIns="45714" rIns="91429" bIns="45714" anchor="ctr"/>
            <a:lstStyle>
              <a:lvl1pPr defTabSz="820738">
                <a:spcBef>
                  <a:spcPct val="20000"/>
                </a:spcBef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defTabSz="820738">
                <a:spcBef>
                  <a:spcPct val="20000"/>
                </a:spcBef>
                <a:buFont typeface="Wingdings" panose="05000000000000000000" pitchFamily="2" charset="2"/>
                <a:buChar char="l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 defTabSz="820738">
                <a:spcBef>
                  <a:spcPct val="20000"/>
                </a:spcBef>
                <a:buFont typeface="Gungsuh" panose="02030600000101010101" pitchFamily="18" charset="-127"/>
                <a:buChar char="-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defTabSz="820738">
                <a:spcBef>
                  <a:spcPct val="20000"/>
                </a:spcBef>
                <a:buChar char="•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defTabSz="820738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defTabSz="820738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defTabSz="820738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defTabSz="820738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defTabSz="820738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82073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宋体" panose="02010600030101010101" pitchFamily="2" charset="-122"/>
                  <a:cs typeface="+mn-cs"/>
                </a:rPr>
                <a:t>Programming Language/Compiler</a:t>
              </a:r>
            </a:p>
          </p:txBody>
        </p:sp>
        <p:sp>
          <p:nvSpPr>
            <p:cNvPr id="100" name="AutoShape 11">
              <a:extLst>
                <a:ext uri="{FF2B5EF4-FFF2-40B4-BE49-F238E27FC236}">
                  <a16:creationId xmlns:a16="http://schemas.microsoft.com/office/drawing/2014/main" id="{CD3CC031-1514-4719-B4DD-1F200F51FA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313" y="4337050"/>
              <a:ext cx="4225925" cy="392113"/>
            </a:xfrm>
            <a:prstGeom prst="roundRect">
              <a:avLst>
                <a:gd name="adj" fmla="val 16667"/>
              </a:avLst>
            </a:prstGeom>
            <a:solidFill>
              <a:srgbClr val="99CCFF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29" tIns="45714" rIns="91429" bIns="45714" anchor="ctr"/>
            <a:lstStyle>
              <a:lvl1pPr defTabSz="820738">
                <a:spcBef>
                  <a:spcPct val="20000"/>
                </a:spcBef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defTabSz="820738">
                <a:spcBef>
                  <a:spcPct val="20000"/>
                </a:spcBef>
                <a:buFont typeface="Wingdings" panose="05000000000000000000" pitchFamily="2" charset="2"/>
                <a:buChar char="l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 defTabSz="820738">
                <a:spcBef>
                  <a:spcPct val="20000"/>
                </a:spcBef>
                <a:buFont typeface="Gungsuh" panose="02030600000101010101" pitchFamily="18" charset="-127"/>
                <a:buChar char="-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defTabSz="820738">
                <a:spcBef>
                  <a:spcPct val="20000"/>
                </a:spcBef>
                <a:buChar char="•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defTabSz="820738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defTabSz="820738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defTabSz="820738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defTabSz="820738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defTabSz="820738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82073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宋体" panose="02010600030101010101" pitchFamily="2" charset="-122"/>
                  <a:cs typeface="+mn-cs"/>
                </a:rPr>
                <a:t>Analog/Digital Circuits</a:t>
              </a:r>
            </a:p>
          </p:txBody>
        </p:sp>
        <p:sp>
          <p:nvSpPr>
            <p:cNvPr id="101" name="AutoShape 12">
              <a:extLst>
                <a:ext uri="{FF2B5EF4-FFF2-40B4-BE49-F238E27FC236}">
                  <a16:creationId xmlns:a16="http://schemas.microsoft.com/office/drawing/2014/main" id="{148CCF79-0C97-491C-8247-1A032683B6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313" y="5180013"/>
              <a:ext cx="4225925" cy="458787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29" tIns="45714" rIns="91429" bIns="45714" anchor="ctr"/>
            <a:lstStyle>
              <a:lvl1pPr defTabSz="820738">
                <a:spcBef>
                  <a:spcPct val="20000"/>
                </a:spcBef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defTabSz="820738">
                <a:spcBef>
                  <a:spcPct val="20000"/>
                </a:spcBef>
                <a:buFont typeface="Wingdings" panose="05000000000000000000" pitchFamily="2" charset="2"/>
                <a:buChar char="l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 defTabSz="820738">
                <a:spcBef>
                  <a:spcPct val="20000"/>
                </a:spcBef>
                <a:buFont typeface="Gungsuh" panose="02030600000101010101" pitchFamily="18" charset="-127"/>
                <a:buChar char="-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defTabSz="820738">
                <a:spcBef>
                  <a:spcPct val="20000"/>
                </a:spcBef>
                <a:buChar char="•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defTabSz="820738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defTabSz="820738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defTabSz="820738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defTabSz="820738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defTabSz="820738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82073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 pitchFamily="34" charset="0"/>
                  <a:ea typeface="宋体" panose="02010600030101010101" pitchFamily="2" charset="-122"/>
                  <a:cs typeface="+mn-cs"/>
                </a:rPr>
                <a:t>Physics</a:t>
              </a:r>
            </a:p>
          </p:txBody>
        </p:sp>
      </p:grpSp>
      <p:cxnSp>
        <p:nvCxnSpPr>
          <p:cNvPr id="102" name="直接箭头连接符 101">
            <a:extLst>
              <a:ext uri="{FF2B5EF4-FFF2-40B4-BE49-F238E27FC236}">
                <a16:creationId xmlns:a16="http://schemas.microsoft.com/office/drawing/2014/main" id="{2957E336-7614-43E1-A24C-6C1A453F3684}"/>
              </a:ext>
            </a:extLst>
          </p:cNvPr>
          <p:cNvCxnSpPr>
            <a:cxnSpLocks/>
            <a:stCxn id="89" idx="1"/>
            <a:endCxn id="95" idx="3"/>
          </p:cNvCxnSpPr>
          <p:nvPr/>
        </p:nvCxnSpPr>
        <p:spPr bwMode="auto">
          <a:xfrm flipH="1" flipV="1">
            <a:off x="3908413" y="3465670"/>
            <a:ext cx="466224" cy="479749"/>
          </a:xfrm>
          <a:prstGeom prst="straightConnector1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408337757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4"/>
  <p:tag name="MH_CATEGORY" val="#BingLLB#"/>
  <p:tag name="MH_LAYOUT" val="SubTitle"/>
  <p:tag name="MH" val="20161022203400"/>
  <p:tag name="MH_LIBRARY" val="GRAPHIC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OTHERS"/>
  <p:tag name="ID" val="55351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OTHERS"/>
  <p:tag name="ID" val="55351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4"/>
  <p:tag name="MH_CATEGORY" val="#BingLLB#"/>
  <p:tag name="MH_LAYOUT" val="SubTitle"/>
  <p:tag name="MH" val="20161022203400"/>
  <p:tag name="MH_LIBRARY" val="GRAPHIC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OTHERS"/>
  <p:tag name="ID" val="55351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4"/>
  <p:tag name="MH_CATEGORY" val="#BingLLB#"/>
  <p:tag name="MH_LAYOUT" val="SubTitle"/>
  <p:tag name="MH" val="20161022203400"/>
  <p:tag name="MH_LIBRARY" val="GRAPHIC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OTHERS"/>
  <p:tag name="ID" val="55351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4"/>
  <p:tag name="MH_CATEGORY" val="#BingLLB#"/>
  <p:tag name="MH_LAYOUT" val="SubTitle"/>
  <p:tag name="MH" val="20161022203400"/>
  <p:tag name="MH_LIBRARY" val="GRAPHIC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OTHERS"/>
  <p:tag name="ID" val="55351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4"/>
  <p:tag name="MH_CATEGORY" val="#BingLLB#"/>
  <p:tag name="MH_LAYOUT" val="SubTitle"/>
  <p:tag name="MH" val="20161022203400"/>
  <p:tag name="MH_LIBRARY" val="GRAPHIC"/>
</p:tagLst>
</file>

<file path=ppt/theme/theme1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科大蓝色模板" id="{7E8D1F99-3530-4A82-9E3D-77E2AF246E2B}" vid="{86B9B503-2F19-4690-9F30-5A7A0621D455}"/>
    </a:ext>
  </a:extLst>
</a:theme>
</file>

<file path=ppt/theme/theme2.xml><?xml version="1.0" encoding="utf-8"?>
<a:theme xmlns:a="http://schemas.openxmlformats.org/drawingml/2006/main" name="学术交流模板3-中文">
  <a:themeElements>
    <a:clrScheme name="学术交流模板3-中文 13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FF0000"/>
      </a:accent1>
      <a:accent2>
        <a:srgbClr val="333399"/>
      </a:accent2>
      <a:accent3>
        <a:srgbClr val="FFFFFF"/>
      </a:accent3>
      <a:accent4>
        <a:srgbClr val="000000"/>
      </a:accent4>
      <a:accent5>
        <a:srgbClr val="FFAAAA"/>
      </a:accent5>
      <a:accent6>
        <a:srgbClr val="2D2D8A"/>
      </a:accent6>
      <a:hlink>
        <a:srgbClr val="009999"/>
      </a:hlink>
      <a:folHlink>
        <a:srgbClr val="99CC00"/>
      </a:folHlink>
    </a:clrScheme>
    <a:fontScheme name="学术交流模板3-中文">
      <a:majorFont>
        <a:latin typeface="Arial"/>
        <a:ea typeface="黑体"/>
        <a:cs typeface=""/>
      </a:majorFont>
      <a:minorFont>
        <a:latin typeface="Arial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sz="1800" b="0" i="0" u="none" strike="noStrike" cap="none" normalizeH="0" baseline="-2500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sz="1800" b="0" i="0" u="none" strike="noStrike" cap="none" normalizeH="0" baseline="-2500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lnDef>
  </a:objectDefaults>
  <a:extraClrSchemeLst>
    <a:extraClrScheme>
      <a:clrScheme name="学术交流模板3-中文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学术交流模板3-中文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学术交流模板3-中文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学术交流模板3-中文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学术交流模板3-中文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学术交流模板3-中文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学术交流模板3-中文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学术交流模板3-中文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学术交流模板3-中文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学术交流模板3-中文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学术交流模板3-中文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学术交流模板3-中文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学术交流模板3-中文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学术交流模板3-中文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学术交流模板3-中文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学术交流模板3-中文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学术交流模板3-中文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学术交流模板3-中文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学术交流模板3-中文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学术交流模板3-中文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学术交流模板3-中文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学术交流模板3-中文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学术交流模板3-中文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学术交流模板3-中文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学术交流模板3-中文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0000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FFAAAA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ICS17-Ch 1Course Introduction.Id_400384" id="{1E5A2080-B47E-4B7F-A81A-CF725B3E27F9}" vid="{403FED12-708E-4AE7-9E4F-F7D8D23A0490}"/>
    </a:ext>
  </a:extLst>
</a:theme>
</file>

<file path=ppt/theme/theme3.xml><?xml version="1.0" encoding="utf-8"?>
<a:theme xmlns:a="http://schemas.openxmlformats.org/drawingml/2006/main" name="2_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科大蓝色模板" id="{7E8D1F99-3530-4A82-9E3D-77E2AF246E2B}" vid="{86B9B503-2F19-4690-9F30-5A7A0621D455}"/>
    </a:ext>
  </a:extLst>
</a:theme>
</file>

<file path=ppt/theme/theme4.xml><?xml version="1.0" encoding="utf-8"?>
<a:theme xmlns:a="http://schemas.openxmlformats.org/drawingml/2006/main" name="1_学术交流模板3-中文">
  <a:themeElements>
    <a:clrScheme name="学术交流模板3-中文 13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FF0000"/>
      </a:accent1>
      <a:accent2>
        <a:srgbClr val="333399"/>
      </a:accent2>
      <a:accent3>
        <a:srgbClr val="FFFFFF"/>
      </a:accent3>
      <a:accent4>
        <a:srgbClr val="000000"/>
      </a:accent4>
      <a:accent5>
        <a:srgbClr val="FFAAAA"/>
      </a:accent5>
      <a:accent6>
        <a:srgbClr val="2D2D8A"/>
      </a:accent6>
      <a:hlink>
        <a:srgbClr val="009999"/>
      </a:hlink>
      <a:folHlink>
        <a:srgbClr val="99CC00"/>
      </a:folHlink>
    </a:clrScheme>
    <a:fontScheme name="学术交流模板3-中文">
      <a:majorFont>
        <a:latin typeface="Arial"/>
        <a:ea typeface="黑体"/>
        <a:cs typeface=""/>
      </a:majorFont>
      <a:minorFont>
        <a:latin typeface="Arial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sz="1800" b="0" i="0" u="none" strike="noStrike" cap="none" normalizeH="0" baseline="-2500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sz="1800" b="0" i="0" u="none" strike="noStrike" cap="none" normalizeH="0" baseline="-2500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lnDef>
  </a:objectDefaults>
  <a:extraClrSchemeLst>
    <a:extraClrScheme>
      <a:clrScheme name="学术交流模板3-中文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学术交流模板3-中文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学术交流模板3-中文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学术交流模板3-中文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学术交流模板3-中文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学术交流模板3-中文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学术交流模板3-中文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学术交流模板3-中文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学术交流模板3-中文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学术交流模板3-中文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学术交流模板3-中文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学术交流模板3-中文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学术交流模板3-中文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学术交流模板3-中文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学术交流模板3-中文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学术交流模板3-中文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学术交流模板3-中文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学术交流模板3-中文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学术交流模板3-中文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学术交流模板3-中文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学术交流模板3-中文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学术交流模板3-中文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学术交流模板3-中文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学术交流模板3-中文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学术交流模板3-中文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0000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FFAAAA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ICS17-Ch 1Course Introduction.Id_400384" id="{1E5A2080-B47E-4B7F-A81A-CF725B3E27F9}" vid="{403FED12-708E-4AE7-9E4F-F7D8D23A0490}"/>
    </a:ext>
  </a:extLst>
</a:theme>
</file>

<file path=ppt/theme/theme5.xml><?xml version="1.0" encoding="utf-8"?>
<a:theme xmlns:a="http://schemas.openxmlformats.org/drawingml/2006/main" name="2_学术交流模板3-中文">
  <a:themeElements>
    <a:clrScheme name="学术交流模板3-中文 13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FF0000"/>
      </a:accent1>
      <a:accent2>
        <a:srgbClr val="333399"/>
      </a:accent2>
      <a:accent3>
        <a:srgbClr val="FFFFFF"/>
      </a:accent3>
      <a:accent4>
        <a:srgbClr val="000000"/>
      </a:accent4>
      <a:accent5>
        <a:srgbClr val="FFAAAA"/>
      </a:accent5>
      <a:accent6>
        <a:srgbClr val="2D2D8A"/>
      </a:accent6>
      <a:hlink>
        <a:srgbClr val="009999"/>
      </a:hlink>
      <a:folHlink>
        <a:srgbClr val="99CC00"/>
      </a:folHlink>
    </a:clrScheme>
    <a:fontScheme name="学术交流模板3-中文">
      <a:majorFont>
        <a:latin typeface="Arial"/>
        <a:ea typeface="黑体"/>
        <a:cs typeface=""/>
      </a:majorFont>
      <a:minorFont>
        <a:latin typeface="Arial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sz="1800" b="0" i="0" u="none" strike="noStrike" cap="none" normalizeH="0" baseline="-2500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sz="1800" b="0" i="0" u="none" strike="noStrike" cap="none" normalizeH="0" baseline="-2500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lnDef>
  </a:objectDefaults>
  <a:extraClrSchemeLst>
    <a:extraClrScheme>
      <a:clrScheme name="学术交流模板3-中文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学术交流模板3-中文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学术交流模板3-中文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学术交流模板3-中文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学术交流模板3-中文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学术交流模板3-中文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学术交流模板3-中文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学术交流模板3-中文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学术交流模板3-中文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学术交流模板3-中文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学术交流模板3-中文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学术交流模板3-中文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学术交流模板3-中文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学术交流模板3-中文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学术交流模板3-中文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学术交流模板3-中文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学术交流模板3-中文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学术交流模板3-中文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学术交流模板3-中文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学术交流模板3-中文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学术交流模板3-中文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学术交流模板3-中文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学术交流模板3-中文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学术交流模板3-中文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学术交流模板3-中文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0000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FFAAAA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ICS17-Ch 1Course Introduction.Id_400384" id="{1E5A2080-B47E-4B7F-A81A-CF725B3E27F9}" vid="{403FED12-708E-4AE7-9E4F-F7D8D23A0490}"/>
    </a:ext>
  </a:extLst>
</a:theme>
</file>

<file path=ppt/theme/theme6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4169</TotalTime>
  <Pages>0</Pages>
  <Words>1879</Words>
  <Characters>0</Characters>
  <Application>Microsoft Office PowerPoint</Application>
  <DocSecurity>0</DocSecurity>
  <PresentationFormat>全屏显示(4:3)</PresentationFormat>
  <Lines>0</Lines>
  <Paragraphs>646</Paragraphs>
  <Slides>45</Slides>
  <Notes>19</Notes>
  <HiddenSlides>0</HiddenSlides>
  <MMClips>0</MMClips>
  <ScaleCrop>false</ScaleCrop>
  <HeadingPairs>
    <vt:vector size="8" baseType="variant">
      <vt:variant>
        <vt:lpstr>已用的字体</vt:lpstr>
      </vt:variant>
      <vt:variant>
        <vt:i4>22</vt:i4>
      </vt:variant>
      <vt:variant>
        <vt:lpstr>主题</vt:lpstr>
      </vt:variant>
      <vt:variant>
        <vt:i4>5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45</vt:i4>
      </vt:variant>
    </vt:vector>
  </HeadingPairs>
  <TitlesOfParts>
    <vt:vector size="73" baseType="lpstr">
      <vt:lpstr>Courier</vt:lpstr>
      <vt:lpstr>CourierPS</vt:lpstr>
      <vt:lpstr>Gungsuh</vt:lpstr>
      <vt:lpstr>仿宋</vt:lpstr>
      <vt:lpstr>黑体</vt:lpstr>
      <vt:lpstr>华文新魏</vt:lpstr>
      <vt:lpstr>楷体</vt:lpstr>
      <vt:lpstr>楷体_GB2312</vt:lpstr>
      <vt:lpstr>宋体</vt:lpstr>
      <vt:lpstr>微软雅黑</vt:lpstr>
      <vt:lpstr>Arial</vt:lpstr>
      <vt:lpstr>Calibri</vt:lpstr>
      <vt:lpstr>Corbel</vt:lpstr>
      <vt:lpstr>Franklin Gothic Book</vt:lpstr>
      <vt:lpstr>Franklin Gothic Demi</vt:lpstr>
      <vt:lpstr>Garamond</vt:lpstr>
      <vt:lpstr>Symbol</vt:lpstr>
      <vt:lpstr>Tahoma</vt:lpstr>
      <vt:lpstr>Times New Roman</vt:lpstr>
      <vt:lpstr>Verdana</vt:lpstr>
      <vt:lpstr>Wingdings</vt:lpstr>
      <vt:lpstr>Wingdings 3</vt:lpstr>
      <vt:lpstr>1_Office 主题​​</vt:lpstr>
      <vt:lpstr>学术交流模板3-中文</vt:lpstr>
      <vt:lpstr>2_Office 主题​​</vt:lpstr>
      <vt:lpstr>1_学术交流模板3-中文</vt:lpstr>
      <vt:lpstr>2_学术交流模板3-中文</vt:lpstr>
      <vt:lpstr>CorelDRAW</vt:lpstr>
      <vt:lpstr>Chapter 4   The von Neumann Model</vt:lpstr>
      <vt:lpstr>PowerPoint 演示文稿</vt:lpstr>
      <vt:lpstr>PowerPoint 演示文稿</vt:lpstr>
      <vt:lpstr>Review</vt:lpstr>
      <vt:lpstr>Review</vt:lpstr>
      <vt:lpstr>Bottom up approach</vt:lpstr>
      <vt:lpstr>Today</vt:lpstr>
      <vt:lpstr>Bottom up approach</vt:lpstr>
      <vt:lpstr>Great Idea #3: Abstraction Helps Us Manage Complexity</vt:lpstr>
      <vt:lpstr>Great Idea #4: Software and Hardware Co-design </vt:lpstr>
      <vt:lpstr>PowerPoint 演示文稿</vt:lpstr>
      <vt:lpstr>The First Electronic Computers</vt:lpstr>
      <vt:lpstr>ENIAC - The first electronic computer ,1946年</vt:lpstr>
      <vt:lpstr>ENIAC - The first electronic computer ,1946年</vt:lpstr>
      <vt:lpstr>The Origin of the Stored Program Computer</vt:lpstr>
      <vt:lpstr>The Stored Program Computer Architecture (von Neumann Machine Architecture or Model)</vt:lpstr>
      <vt:lpstr>The Stored Program Computer</vt:lpstr>
      <vt:lpstr>Two major inventions of the microprocessor chip</vt:lpstr>
      <vt:lpstr>PowerPoint 演示文稿</vt:lpstr>
      <vt:lpstr>von Neumann Model</vt:lpstr>
      <vt:lpstr>PowerPoint 演示文稿</vt:lpstr>
      <vt:lpstr>Memory</vt:lpstr>
      <vt:lpstr>Interface to Memory</vt:lpstr>
      <vt:lpstr>Processing Unit</vt:lpstr>
      <vt:lpstr>Input and Output</vt:lpstr>
      <vt:lpstr>Control Unit</vt:lpstr>
      <vt:lpstr>Instruction Processing（State Transtion）</vt:lpstr>
      <vt:lpstr>Instruction</vt:lpstr>
      <vt:lpstr>Example: LC-3 ADD Instruction</vt:lpstr>
      <vt:lpstr>Example: LC-3 LDR Instruction</vt:lpstr>
      <vt:lpstr>Instruction Processing: FETCH</vt:lpstr>
      <vt:lpstr>Instruction Processing: DECODE</vt:lpstr>
      <vt:lpstr>Instruction Processing: EVALUATE ADDRESS</vt:lpstr>
      <vt:lpstr>Instruction Processing: FETCH OPERANDS</vt:lpstr>
      <vt:lpstr>Instruction Processing: EXECUTE</vt:lpstr>
      <vt:lpstr>Instruction Processing: STORE</vt:lpstr>
      <vt:lpstr>Changing the Sequence of Instructions</vt:lpstr>
      <vt:lpstr>Example: LC-3 JMP Instruction</vt:lpstr>
      <vt:lpstr>Driving Force: The Clock</vt:lpstr>
      <vt:lpstr>Control Unit State Diagram</vt:lpstr>
      <vt:lpstr>Stopping the Clock</vt:lpstr>
      <vt:lpstr>PowerPoint 演示文稿</vt:lpstr>
      <vt:lpstr>Von Neumann Model</vt:lpstr>
      <vt:lpstr>Instruction Processing Summary</vt:lpstr>
      <vt:lpstr>LC-3 Data Path</vt:lpstr>
    </vt:vector>
  </TitlesOfParts>
  <Manager/>
  <Company>USTC</Company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Course Introduction   An Hong han@ustc.edu.cn</dc:title>
  <dc:subject/>
  <dc:creator>hanhwt</dc:creator>
  <cp:keywords/>
  <dc:description/>
  <cp:lastModifiedBy>lenovo</cp:lastModifiedBy>
  <cp:revision>661</cp:revision>
  <cp:lastPrinted>2020-01-03T04:22:57Z</cp:lastPrinted>
  <dcterms:created xsi:type="dcterms:W3CDTF">2012-09-03T16:09:03Z</dcterms:created>
  <dcterms:modified xsi:type="dcterms:W3CDTF">2021-10-20T12:40:17Z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r8>1</vt:r8>
  </property>
  <property fmtid="{D5CDD505-2E9C-101B-9397-08002B2CF9AE}" pid="3" name="KSOProductBuildVer">
    <vt:lpwstr>2052-8.1.0.2998</vt:lpwstr>
  </property>
</Properties>
</file>